
<file path=[Content_Types].xml><?xml version="1.0" encoding="utf-8"?>
<Types xmlns="http://schemas.openxmlformats.org/package/2006/content-types">
  <Default Extension="png" ContentType="image/png"/>
  <Default Extension="webp" ContentType="image/webp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6"/>
  </p:notesMasterIdLst>
  <p:sldIdLst>
    <p:sldId id="256" r:id="rId2"/>
    <p:sldId id="258" r:id="rId3"/>
    <p:sldId id="259" r:id="rId4"/>
    <p:sldId id="277" r:id="rId5"/>
    <p:sldId id="279" r:id="rId6"/>
    <p:sldId id="280" r:id="rId7"/>
    <p:sldId id="260" r:id="rId8"/>
    <p:sldId id="266" r:id="rId9"/>
    <p:sldId id="267" r:id="rId10"/>
    <p:sldId id="270" r:id="rId11"/>
    <p:sldId id="271" r:id="rId12"/>
    <p:sldId id="269" r:id="rId13"/>
    <p:sldId id="272" r:id="rId14"/>
    <p:sldId id="282" r:id="rId15"/>
    <p:sldId id="324" r:id="rId16"/>
    <p:sldId id="283" r:id="rId17"/>
    <p:sldId id="314" r:id="rId18"/>
    <p:sldId id="325" r:id="rId19"/>
    <p:sldId id="284" r:id="rId20"/>
    <p:sldId id="312" r:id="rId21"/>
    <p:sldId id="313" r:id="rId22"/>
    <p:sldId id="285" r:id="rId23"/>
    <p:sldId id="286" r:id="rId24"/>
    <p:sldId id="287" r:id="rId25"/>
    <p:sldId id="263" r:id="rId26"/>
    <p:sldId id="281" r:id="rId27"/>
    <p:sldId id="264" r:id="rId28"/>
    <p:sldId id="288" r:id="rId29"/>
    <p:sldId id="326" r:id="rId30"/>
    <p:sldId id="289" r:id="rId31"/>
    <p:sldId id="290" r:id="rId32"/>
    <p:sldId id="315" r:id="rId33"/>
    <p:sldId id="316" r:id="rId34"/>
    <p:sldId id="317" r:id="rId35"/>
    <p:sldId id="291" r:id="rId36"/>
    <p:sldId id="327" r:id="rId37"/>
    <p:sldId id="292" r:id="rId38"/>
    <p:sldId id="293" r:id="rId39"/>
    <p:sldId id="294" r:id="rId40"/>
    <p:sldId id="295" r:id="rId41"/>
    <p:sldId id="328" r:id="rId42"/>
    <p:sldId id="296" r:id="rId43"/>
    <p:sldId id="297" r:id="rId44"/>
    <p:sldId id="318" r:id="rId45"/>
    <p:sldId id="329" r:id="rId46"/>
    <p:sldId id="298" r:id="rId47"/>
    <p:sldId id="330" r:id="rId48"/>
    <p:sldId id="299" r:id="rId49"/>
    <p:sldId id="300" r:id="rId50"/>
    <p:sldId id="301" r:id="rId51"/>
    <p:sldId id="302" r:id="rId52"/>
    <p:sldId id="332" r:id="rId53"/>
    <p:sldId id="333" r:id="rId54"/>
    <p:sldId id="334" r:id="rId55"/>
    <p:sldId id="337" r:id="rId56"/>
    <p:sldId id="274" r:id="rId57"/>
    <p:sldId id="265" r:id="rId58"/>
    <p:sldId id="331" r:id="rId59"/>
    <p:sldId id="319" r:id="rId60"/>
    <p:sldId id="320" r:id="rId61"/>
    <p:sldId id="335" r:id="rId62"/>
    <p:sldId id="323" r:id="rId63"/>
    <p:sldId id="321" r:id="rId64"/>
    <p:sldId id="273" r:id="rId65"/>
  </p:sldIdLst>
  <p:sldSz cx="12192000" cy="6858000"/>
  <p:notesSz cx="6858000" cy="9144000"/>
  <p:embeddedFontLst>
    <p:embeddedFont>
      <p:font typeface="맑은 고딕" panose="020B0503020000020004" pitchFamily="50" charset="-127"/>
      <p:regular r:id="rId67"/>
      <p:bold r:id="rId68"/>
    </p:embeddedFont>
    <p:embeddedFont>
      <p:font typeface="나눔스퀘어_ac" panose="020B0600000101010101" pitchFamily="50" charset="-127"/>
      <p:regular r:id="rId69"/>
    </p:embeddedFont>
    <p:embeddedFont>
      <p:font typeface="G마켓 산스 TTF Bold" panose="02000000000000000000" pitchFamily="2" charset="-127"/>
      <p:bold r:id="rId70"/>
    </p:embeddedFont>
    <p:embeddedFont>
      <p:font typeface="나눔스퀘어_ac Bold" panose="020B0600000101010101" pitchFamily="50" charset="-127"/>
      <p:bold r:id="rId71"/>
    </p:embeddedFont>
    <p:embeddedFont>
      <p:font typeface="나눔스퀘어_ac Light" panose="020B0600000101010101" pitchFamily="50" charset="-127"/>
      <p:regular r:id="rId72"/>
    </p:embeddedFont>
    <p:embeddedFont>
      <p:font typeface="G마켓 산스 TTF Medium" panose="02000000000000000000" pitchFamily="2" charset="-127"/>
      <p:regular r:id="rId73"/>
    </p:embeddedFont>
    <p:embeddedFont>
      <p:font typeface="G마켓 산스 TTF Light" panose="02000000000000000000" pitchFamily="2" charset="-127"/>
      <p:regular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  <a:srgbClr val="959595"/>
    <a:srgbClr val="AAAAAA"/>
    <a:srgbClr val="FCD240"/>
    <a:srgbClr val="8AD1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F7DC-631C-4CA5-9D18-DEADFBE2C3F9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541E2-F00C-46CF-BF5D-D54B20FDD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63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EF44C18-0B40-4831-9F5E-954173CD8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8E0FB53-69BD-4544-94AC-B528A6BF2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74E73A6-8CD6-4761-B375-67DFB30A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1497-B632-49E3-B07B-31993BB8251A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5AD52F3-11E6-4A08-929D-A9A6099F4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8F99FF4-7030-4176-9985-1863A96C1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3A92-470D-454D-BEFE-AC325EA58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71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A55FC4-CFA6-43CA-BF62-DF5DBDE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F233AA9-63B9-43BC-8ED1-0F926DA6A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E09D419-5035-41C6-88D2-56AE0C884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1497-B632-49E3-B07B-31993BB8251A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8EB5178-9201-4CFC-BC09-7AB1EA75C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DFE400-030E-4B22-A577-23FDD4A2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3A92-470D-454D-BEFE-AC325EA58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561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DCFA414-C915-44FC-BD5D-AAE5066CAC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AC7B895-0B56-4DE1-93E5-D14D4F898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B7F1AC1-68D2-40EB-B930-C551AF336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1497-B632-49E3-B07B-31993BB8251A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B1A8CBE-D809-4055-AA82-1883AD6E3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D5677E-8930-4A5A-BC62-30C4BED6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3A92-470D-454D-BEFE-AC325EA58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25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84E8399-B92A-45C0-964B-C9F79528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42038F3-3767-4A25-BAA7-A8797681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D7F0927-44F7-4A00-83C0-B7DCA8AAD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1497-B632-49E3-B07B-31993BB8251A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E3F2A91-A45C-417A-87D4-1ED306E78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A6153BC-53A8-428B-AE89-8C0C04326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3A92-470D-454D-BEFE-AC325EA58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355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DBAC687-D135-4627-85BB-8FEC34848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2439A9E-E0DB-46AE-BF29-C3AA6B0A0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6DB980-852D-4409-83E9-E31F59BDA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1497-B632-49E3-B07B-31993BB8251A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21C0A9F-CFAB-4E01-BA5A-835C2B430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32C73F7-AF4D-4ABD-A359-5106D698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3A92-470D-454D-BEFE-AC325EA58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05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A080648-CDFF-4F34-AB20-8403F1CA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EDF9F1F-FE21-46C2-907B-825F49D7F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325C1E1-6687-4B9B-AA48-0EADA996B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03BD296-5B2F-4DF7-B446-FE92BA38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1497-B632-49E3-B07B-31993BB8251A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A9752DF-D084-40FD-AA87-14BEDC3B2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8DEE5D4-BC2F-442B-9850-076D186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3A92-470D-454D-BEFE-AC325EA58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96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580656-73D3-4A92-B927-3B65ED84E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B7131F6-4BB9-489F-9F26-A2B45AB87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1B883DC-60E8-4C8B-BE86-2243EBEC8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F56BB56-A660-4964-AF5C-28F92843A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45CF4D7-048A-423B-9CE9-7BA948559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BD87346-5E63-4D6C-B56D-608EE3BF1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1497-B632-49E3-B07B-31993BB8251A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6E04D3D-DEFB-49EA-9407-6E6E9A000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1EEA93C-CA14-4136-ACF6-329E05059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3A92-470D-454D-BEFE-AC325EA58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31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E63574F-F179-4571-B75D-E4F3C5977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FD3EB4B5-3EEA-45FA-AB48-3E0200FC8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1497-B632-49E3-B07B-31993BB8251A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5C0BFB32-3E3C-4C0F-8731-0A64F4FD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2382E0A-172B-4E01-A7D0-F95CEAB33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3A92-470D-454D-BEFE-AC325EA58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7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AE3801C-AE56-4AA6-A292-57595A567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1497-B632-49E3-B07B-31993BB8251A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B0890E1-63D7-4967-8EEE-A76474419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DCEDE93-C7A1-4214-9FD0-DB57DE59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3A92-470D-454D-BEFE-AC325EA58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45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056236F-FC92-40FD-8142-2E5499D62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3E07A6-4152-48C7-AB7F-0DB78DB25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3FF7970-75AE-4960-AED1-933565DF7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79C43DB-3D56-4125-9830-529498AE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1497-B632-49E3-B07B-31993BB8251A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0759D76-36E8-410A-9132-661A42C16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AD8B723-E5C5-478B-8998-A993D37C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3A92-470D-454D-BEFE-AC325EA58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84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D1EFB15-DA59-4CE4-B2C2-0A6E7BCE3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0D66CE5F-44B9-4104-BB1A-16DA9DF70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4D0E2C1-9D66-41F3-86B6-9CF8CB69B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100DEC4-DF55-4549-9B5B-3EDCF8F1A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1497-B632-49E3-B07B-31993BB8251A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B917CE2-90F0-471D-8CF6-5B5152A71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C733BB1-0FAF-4672-911E-DDD566E85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3A92-470D-454D-BEFE-AC325EA58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35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4B2C8893-5754-4711-A803-82580A53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08493C9-7E6C-4108-9DC1-DFB2B8081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CD4A2B7-3BAB-47B8-A15B-31298E2E7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91497-B632-49E3-B07B-31993BB8251A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BCD265D-DE7B-4F7C-859A-49BFE0BA7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11B1771-5FF7-400D-810E-26B009388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B3A92-470D-454D-BEFE-AC325EA58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6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6.wdp"/><Relationship Id="rId7" Type="http://schemas.microsoft.com/office/2007/relationships/hdphoto" Target="../media/hdphoto9.wdp"/><Relationship Id="rId12" Type="http://schemas.openxmlformats.org/officeDocument/2006/relationships/image" Target="../media/image21.web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0.webp"/><Relationship Id="rId5" Type="http://schemas.microsoft.com/office/2007/relationships/hdphoto" Target="../media/hdphoto7.wdp"/><Relationship Id="rId10" Type="http://schemas.openxmlformats.org/officeDocument/2006/relationships/image" Target="../media/image19.webp"/><Relationship Id="rId4" Type="http://schemas.openxmlformats.org/officeDocument/2006/relationships/image" Target="../media/image13.png"/><Relationship Id="rId9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7.wdp"/><Relationship Id="rId7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4.jpeg"/><Relationship Id="rId5" Type="http://schemas.microsoft.com/office/2007/relationships/hdphoto" Target="../media/hdphoto10.wdp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6.wdp"/><Relationship Id="rId7" Type="http://schemas.microsoft.com/office/2007/relationships/hdphoto" Target="../media/hdphoto5.wdp"/><Relationship Id="rId12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7.jpg"/><Relationship Id="rId5" Type="http://schemas.microsoft.com/office/2007/relationships/hdphoto" Target="../media/hdphoto10.wdp"/><Relationship Id="rId10" Type="http://schemas.openxmlformats.org/officeDocument/2006/relationships/image" Target="../media/image26.jpeg"/><Relationship Id="rId4" Type="http://schemas.openxmlformats.org/officeDocument/2006/relationships/image" Target="../media/image18.png"/><Relationship Id="rId9" Type="http://schemas.microsoft.com/office/2007/relationships/hdphoto" Target="../media/hdphoto1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6.jpg"/><Relationship Id="rId5" Type="http://schemas.microsoft.com/office/2007/relationships/hdphoto" Target="../media/hdphoto6.wdp"/><Relationship Id="rId10" Type="http://schemas.openxmlformats.org/officeDocument/2006/relationships/image" Target="../media/image15.jpg"/><Relationship Id="rId4" Type="http://schemas.openxmlformats.org/officeDocument/2006/relationships/image" Target="../media/image12.png"/><Relationship Id="rId9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222AC8A-1CC8-4AE0-9AE4-6AE77ED33A7F}"/>
              </a:ext>
            </a:extLst>
          </p:cNvPr>
          <p:cNvSpPr txBox="1"/>
          <p:nvPr/>
        </p:nvSpPr>
        <p:spPr>
          <a:xfrm>
            <a:off x="8390317" y="5822835"/>
            <a:ext cx="3599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20160241 </a:t>
            </a:r>
            <a:r>
              <a:rPr lang="ko-KR" altLang="en-US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김미소</a:t>
            </a:r>
            <a:endParaRPr lang="en-US" altLang="ko-KR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20160247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오은주</a:t>
            </a:r>
            <a:endParaRPr lang="en-US" altLang="ko-KR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20160285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하주성</a:t>
            </a:r>
            <a:endParaRPr lang="en-US" altLang="ko-KR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그림 2" descr="잔디, 녹색이(가) 표시된 사진&#10;&#10;자동 생성된 설명">
            <a:extLst>
              <a:ext uri="{FF2B5EF4-FFF2-40B4-BE49-F238E27FC236}">
                <a16:creationId xmlns:a16="http://schemas.microsoft.com/office/drawing/2014/main" xmlns="" id="{48CC37CE-81CE-4300-8755-C75AB56E2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5339" cy="68580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EF18D51-5760-477A-B588-7AEFC13E0E28}"/>
              </a:ext>
            </a:extLst>
          </p:cNvPr>
          <p:cNvSpPr txBox="1"/>
          <p:nvPr/>
        </p:nvSpPr>
        <p:spPr>
          <a:xfrm>
            <a:off x="6661420" y="455625"/>
            <a:ext cx="532822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Mobile 3D Game</a:t>
            </a:r>
          </a:p>
          <a:p>
            <a:pPr algn="r"/>
            <a:endParaRPr lang="en-US" altLang="ko-KR" sz="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en-US" altLang="ko-KR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‘Egg Farm’</a:t>
            </a:r>
            <a:endParaRPr lang="ko-KR" altLang="en-US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908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AF8BECF4-8817-4863-9DBE-19CB11DDDDF7}"/>
              </a:ext>
            </a:extLst>
          </p:cNvPr>
          <p:cNvSpPr/>
          <p:nvPr/>
        </p:nvSpPr>
        <p:spPr>
          <a:xfrm>
            <a:off x="3521817" y="1838960"/>
            <a:ext cx="2731506" cy="2109027"/>
          </a:xfrm>
          <a:prstGeom prst="rect">
            <a:avLst/>
          </a:prstGeom>
          <a:solidFill>
            <a:srgbClr val="FCD2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003D960C-9961-4802-8CFB-974F912C7471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24030D3B-A6A0-460A-B5AA-CE47780FE5BD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xmlns="" id="{180A6A09-798E-4B12-B537-E36B234C8C59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28DC16-CB7B-4851-8CC9-9DE8E8C76B67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69152903-08BE-4AF0-B8D1-B4ECB91409DF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219FEF2-29DF-402C-864C-250319544C59}"/>
              </a:ext>
            </a:extLst>
          </p:cNvPr>
          <p:cNvSpPr/>
          <p:nvPr/>
        </p:nvSpPr>
        <p:spPr>
          <a:xfrm>
            <a:off x="788932" y="1838960"/>
            <a:ext cx="5463018" cy="4218054"/>
          </a:xfrm>
          <a:prstGeom prst="rect">
            <a:avLst/>
          </a:prstGeom>
          <a:noFill/>
          <a:ln w="38100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86D5419C-9849-4859-9E7C-B351E400C458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3520441" y="1838960"/>
            <a:ext cx="0" cy="4218054"/>
          </a:xfrm>
          <a:prstGeom prst="line">
            <a:avLst/>
          </a:prstGeom>
          <a:ln w="38100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8ED035CC-3550-46A5-821B-CDD52EBA2D3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788932" y="3947987"/>
            <a:ext cx="5463018" cy="0"/>
          </a:xfrm>
          <a:prstGeom prst="line">
            <a:avLst/>
          </a:prstGeom>
          <a:ln w="38100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F465090-0476-4904-B3F9-5F53E723CE3C}"/>
              </a:ext>
            </a:extLst>
          </p:cNvPr>
          <p:cNvSpPr txBox="1"/>
          <p:nvPr/>
        </p:nvSpPr>
        <p:spPr>
          <a:xfrm>
            <a:off x="3985109" y="3319183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에셋 수집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9A8F31C-9CA0-4B2B-8BF4-75DB36A590BE}"/>
              </a:ext>
            </a:extLst>
          </p:cNvPr>
          <p:cNvSpPr txBox="1"/>
          <p:nvPr/>
        </p:nvSpPr>
        <p:spPr>
          <a:xfrm>
            <a:off x="1236210" y="5457591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작업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E3164BC-985B-4C53-827E-DD8632D61FD2}"/>
              </a:ext>
            </a:extLst>
          </p:cNvPr>
          <p:cNvSpPr txBox="1"/>
          <p:nvPr/>
        </p:nvSpPr>
        <p:spPr>
          <a:xfrm>
            <a:off x="3967719" y="5464182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구현 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1A15096D-9B2A-4600-B150-51E0A220C9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47" b="89544" l="6017" r="89685">
                        <a14:foregroundMark x1="50716" y1="9115" x2="50716" y2="9115"/>
                        <a14:foregroundMark x1="29799" y1="18231" x2="29799" y2="18231"/>
                        <a14:foregroundMark x1="39542" y1="19839" x2="39542" y2="19839"/>
                        <a14:foregroundMark x1="49284" y1="18499" x2="49284" y2="18499"/>
                        <a14:foregroundMark x1="55014" y1="19839" x2="55014" y2="19839"/>
                        <a14:foregroundMark x1="59599" y1="26542" x2="59599" y2="26542"/>
                        <a14:foregroundMark x1="59885" y1="32708" x2="59885" y2="32708"/>
                        <a14:foregroundMark x1="49570" y1="31903" x2="49570" y2="31903"/>
                        <a14:foregroundMark x1="49570" y1="27078" x2="49570" y2="27078"/>
                        <a14:foregroundMark x1="40974" y1="26273" x2="40974" y2="26273"/>
                        <a14:foregroundMark x1="34957" y1="26273" x2="34957" y2="26273"/>
                        <a14:foregroundMark x1="35817" y1="32172" x2="35817" y2="32172"/>
                        <a14:foregroundMark x1="40974" y1="32172" x2="40974" y2="32172"/>
                        <a14:foregroundMark x1="75072" y1="44772" x2="75072" y2="44772"/>
                        <a14:foregroundMark x1="6017" y1="69169" x2="6017" y2="69169"/>
                        <a14:foregroundMark x1="11461" y1="73190" x2="11461" y2="73190"/>
                        <a14:foregroundMark x1="12034" y1="75871" x2="12034" y2="75871"/>
                        <a14:foregroundMark x1="12034" y1="80697" x2="12034" y2="80697"/>
                        <a14:foregroundMark x1="10888" y1="84718" x2="10888" y2="84718"/>
                        <a14:foregroundMark x1="17192" y1="85255" x2="17192" y2="85255"/>
                        <a14:foregroundMark x1="16905" y1="81769" x2="16905" y2="81769"/>
                        <a14:foregroundMark x1="16905" y1="76676" x2="16905" y2="76676"/>
                        <a14:foregroundMark x1="17479" y1="72386" x2="17479" y2="72386"/>
                        <a14:foregroundMark x1="22923" y1="72386" x2="22923" y2="72386"/>
                        <a14:foregroundMark x1="23496" y1="76676" x2="23496" y2="76676"/>
                        <a14:foregroundMark x1="23496" y1="81233" x2="23496" y2="81233"/>
                        <a14:foregroundMark x1="28653" y1="81501" x2="28653" y2="81501"/>
                        <a14:foregroundMark x1="28653" y1="77212" x2="28653" y2="77212"/>
                        <a14:foregroundMark x1="29513" y1="72922" x2="29513" y2="72922"/>
                        <a14:foregroundMark x1="35817" y1="71850" x2="35817" y2="71850"/>
                        <a14:foregroundMark x1="35530" y1="76139" x2="35530" y2="76139"/>
                        <a14:foregroundMark x1="35244" y1="80161" x2="35244" y2="80161"/>
                        <a14:foregroundMark x1="40974" y1="80161" x2="40974" y2="80161"/>
                        <a14:foregroundMark x1="41547" y1="77480" x2="41547" y2="77480"/>
                        <a14:foregroundMark x1="41547" y1="73727" x2="41547" y2="73727"/>
                        <a14:foregroundMark x1="46705" y1="72386" x2="46705" y2="72386"/>
                        <a14:foregroundMark x1="47278" y1="76676" x2="47278" y2="76676"/>
                        <a14:foregroundMark x1="46418" y1="81501" x2="46418" y2="81501"/>
                        <a14:foregroundMark x1="53009" y1="73727" x2="53009" y2="73727"/>
                        <a14:foregroundMark x1="52722" y1="77212" x2="52722" y2="77212"/>
                        <a14:foregroundMark x1="53009" y1="80965" x2="53009" y2="80965"/>
                        <a14:foregroundMark x1="53009" y1="85523" x2="53009" y2="85523"/>
                        <a14:foregroundMark x1="89685" y1="76676" x2="89685" y2="76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29" y="4221088"/>
            <a:ext cx="1062335" cy="113539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E457BEB-E581-4B8F-B2CD-FFAA92E85021}"/>
              </a:ext>
            </a:extLst>
          </p:cNvPr>
          <p:cNvSpPr txBox="1"/>
          <p:nvPr/>
        </p:nvSpPr>
        <p:spPr>
          <a:xfrm>
            <a:off x="1178360" y="3339854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기획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2F3D24A6-5947-475A-8B8A-5E2B535CC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1008" y1="18824" x2="21008" y2="18824"/>
                        <a14:foregroundMark x1="79272" y1="18824" x2="79272" y2="18824"/>
                        <a14:foregroundMark x1="74790" y1="45098" x2="74790" y2="45098"/>
                        <a14:foregroundMark x1="66106" y1="49020" x2="66106" y2="49020"/>
                        <a14:foregroundMark x1="57983" y1="55294" x2="57983" y2="55294"/>
                        <a14:foregroundMark x1="29412" y1="52157" x2="29412" y2="52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685" y="4192113"/>
            <a:ext cx="1601689" cy="114406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2ACD5117-0A46-4719-8AC3-AE9AFA733C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4988" y1="84463" x2="34988" y2="84463"/>
                        <a14:foregroundMark x1="19355" y1="38418" x2="19355" y2="38418"/>
                        <a14:foregroundMark x1="21836" y1="38418" x2="21836" y2="38418"/>
                        <a14:foregroundMark x1="66005" y1="71751" x2="66005" y2="71751"/>
                        <a14:foregroundMark x1="81390" y1="36441" x2="81390" y2="36441"/>
                        <a14:foregroundMark x1="77916" y1="37571" x2="77916" y2="37571"/>
                        <a14:backgroundMark x1="21340" y1="38136" x2="21340" y2="38136"/>
                        <a14:backgroundMark x1="78412" y1="37571" x2="78412" y2="37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807" y="2034215"/>
            <a:ext cx="1333886" cy="11569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DF63A97D-38A7-47BB-B414-24851B4D4D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8052" r="89870">
                        <a14:foregroundMark x1="8052" y1="64048" x2="8052" y2="64048"/>
                        <a14:foregroundMark x1="41299" y1="51905" x2="41299" y2="51905"/>
                        <a14:foregroundMark x1="48831" y1="51667" x2="48831" y2="51667"/>
                        <a14:foregroundMark x1="59221" y1="61905" x2="59221" y2="61905"/>
                        <a14:foregroundMark x1="60000" y1="73333" x2="60000" y2="73333"/>
                        <a14:foregroundMark x1="53506" y1="75714" x2="53506" y2="75714"/>
                        <a14:foregroundMark x1="48831" y1="79048" x2="48831" y2="79048"/>
                        <a14:foregroundMark x1="42338" y1="77619" x2="42338" y2="77619"/>
                        <a14:foregroundMark x1="37662" y1="78810" x2="37662" y2="78810"/>
                        <a14:foregroundMark x1="31169" y1="78810" x2="31169" y2="78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237" y="1869914"/>
            <a:ext cx="1293393" cy="14084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036D370-59F6-4405-ABAD-CB7A1662FA54}"/>
              </a:ext>
            </a:extLst>
          </p:cNvPr>
          <p:cNvSpPr txBox="1"/>
          <p:nvPr/>
        </p:nvSpPr>
        <p:spPr>
          <a:xfrm>
            <a:off x="6495222" y="3752732"/>
            <a:ext cx="53216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∨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컨셉에 적합한 배경</a:t>
            </a:r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캐릭터</a:t>
            </a:r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아이템 등의</a:t>
            </a:r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에셋을 수집한다</a:t>
            </a:r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∨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에셋을 유니티에 실행해 구현하고자 하는 게임에</a:t>
            </a:r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맞추어 수정과 추가 과정을 거친다</a:t>
            </a:r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∨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에셋에 소스코드를 적용시킨 뒤 실행 상태를 확인</a:t>
            </a:r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해본다</a:t>
            </a:r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3A7340B8-B2CB-4D8F-ABB7-2AF67D6795A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6" r="12306"/>
          <a:stretch/>
        </p:blipFill>
        <p:spPr>
          <a:xfrm>
            <a:off x="6599812" y="1378994"/>
            <a:ext cx="1636673" cy="1636673"/>
          </a:xfrm>
          <a:prstGeom prst="flowChartConnector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05C2AFED-24C1-4ECC-9A07-37B2F02A89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8377148" y="2197331"/>
            <a:ext cx="1355346" cy="1355346"/>
          </a:xfrm>
          <a:prstGeom prst="flowChartConnector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D81BA95F-7D9F-465B-BB93-31CDA73388C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9732494" y="1022803"/>
            <a:ext cx="1862532" cy="1862532"/>
          </a:xfrm>
          <a:prstGeom prst="flowChartConnector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8D2FBF7-46D7-4592-BB10-4D1EA05E3020}"/>
              </a:ext>
            </a:extLst>
          </p:cNvPr>
          <p:cNvSpPr txBox="1"/>
          <p:nvPr/>
        </p:nvSpPr>
        <p:spPr>
          <a:xfrm>
            <a:off x="1421402" y="452275"/>
            <a:ext cx="5181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과정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7DC4BC5-9C72-4459-A3D4-A7ABA94CA854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기획 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에셋 수집 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작업 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구현</a:t>
            </a:r>
          </a:p>
        </p:txBody>
      </p:sp>
    </p:spTree>
    <p:extLst>
      <p:ext uri="{BB962C8B-B14F-4D97-AF65-F5344CB8AC3E}">
        <p14:creationId xmlns:p14="http://schemas.microsoft.com/office/powerpoint/2010/main" val="910658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5457A272-99DB-4973-ADDF-A05224424682}"/>
              </a:ext>
            </a:extLst>
          </p:cNvPr>
          <p:cNvSpPr/>
          <p:nvPr/>
        </p:nvSpPr>
        <p:spPr>
          <a:xfrm>
            <a:off x="788935" y="3947987"/>
            <a:ext cx="2731506" cy="2109027"/>
          </a:xfrm>
          <a:prstGeom prst="rect">
            <a:avLst/>
          </a:prstGeom>
          <a:solidFill>
            <a:srgbClr val="FCD2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003D960C-9961-4802-8CFB-974F912C7471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24030D3B-A6A0-460A-B5AA-CE47780FE5BD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xmlns="" id="{180A6A09-798E-4B12-B537-E36B234C8C59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28DC16-CB7B-4851-8CC9-9DE8E8C76B67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69152903-08BE-4AF0-B8D1-B4ECB91409DF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219FEF2-29DF-402C-864C-250319544C59}"/>
              </a:ext>
            </a:extLst>
          </p:cNvPr>
          <p:cNvSpPr/>
          <p:nvPr/>
        </p:nvSpPr>
        <p:spPr>
          <a:xfrm>
            <a:off x="788932" y="1838960"/>
            <a:ext cx="5463018" cy="4218054"/>
          </a:xfrm>
          <a:prstGeom prst="rect">
            <a:avLst/>
          </a:prstGeom>
          <a:noFill/>
          <a:ln w="38100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86D5419C-9849-4859-9E7C-B351E400C458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3520441" y="1838960"/>
            <a:ext cx="0" cy="4218054"/>
          </a:xfrm>
          <a:prstGeom prst="line">
            <a:avLst/>
          </a:prstGeom>
          <a:ln w="38100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8ED035CC-3550-46A5-821B-CDD52EBA2D3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788932" y="3947987"/>
            <a:ext cx="5463018" cy="0"/>
          </a:xfrm>
          <a:prstGeom prst="line">
            <a:avLst/>
          </a:prstGeom>
          <a:ln w="38100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F465090-0476-4904-B3F9-5F53E723CE3C}"/>
              </a:ext>
            </a:extLst>
          </p:cNvPr>
          <p:cNvSpPr txBox="1"/>
          <p:nvPr/>
        </p:nvSpPr>
        <p:spPr>
          <a:xfrm>
            <a:off x="3982748" y="3352622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에셋 수집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9A8F31C-9CA0-4B2B-8BF4-75DB36A590BE}"/>
              </a:ext>
            </a:extLst>
          </p:cNvPr>
          <p:cNvSpPr txBox="1"/>
          <p:nvPr/>
        </p:nvSpPr>
        <p:spPr>
          <a:xfrm>
            <a:off x="1236210" y="5491077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작업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E3164BC-985B-4C53-827E-DD8632D61FD2}"/>
              </a:ext>
            </a:extLst>
          </p:cNvPr>
          <p:cNvSpPr txBox="1"/>
          <p:nvPr/>
        </p:nvSpPr>
        <p:spPr>
          <a:xfrm>
            <a:off x="3967719" y="5464182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구현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E457BEB-E581-4B8F-B2CD-FFAA92E85021}"/>
              </a:ext>
            </a:extLst>
          </p:cNvPr>
          <p:cNvSpPr txBox="1"/>
          <p:nvPr/>
        </p:nvSpPr>
        <p:spPr>
          <a:xfrm>
            <a:off x="1178360" y="3339854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기획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2F3D24A6-5947-475A-8B8A-5E2B535CC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1008" y1="18824" x2="21008" y2="18824"/>
                        <a14:foregroundMark x1="79272" y1="18824" x2="79272" y2="18824"/>
                        <a14:foregroundMark x1="74790" y1="45098" x2="74790" y2="45098"/>
                        <a14:foregroundMark x1="66106" y1="49020" x2="66106" y2="49020"/>
                        <a14:foregroundMark x1="57983" y1="55294" x2="57983" y2="55294"/>
                        <a14:foregroundMark x1="29412" y1="52157" x2="29412" y2="52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685" y="4192113"/>
            <a:ext cx="1601689" cy="11440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0D567286-4483-4FFA-A086-5AE016763E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052" r="89870">
                        <a14:foregroundMark x1="8052" y1="64048" x2="8052" y2="64048"/>
                        <a14:foregroundMark x1="41299" y1="51905" x2="41299" y2="51905"/>
                        <a14:foregroundMark x1="48831" y1="51667" x2="48831" y2="51667"/>
                        <a14:foregroundMark x1="59221" y1="61905" x2="59221" y2="61905"/>
                        <a14:foregroundMark x1="60000" y1="73333" x2="60000" y2="73333"/>
                        <a14:foregroundMark x1="53506" y1="75714" x2="53506" y2="75714"/>
                        <a14:foregroundMark x1="48831" y1="79048" x2="48831" y2="79048"/>
                        <a14:foregroundMark x1="42338" y1="77619" x2="42338" y2="77619"/>
                        <a14:foregroundMark x1="37662" y1="78810" x2="37662" y2="78810"/>
                        <a14:foregroundMark x1="31169" y1="78810" x2="31169" y2="78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237" y="1869914"/>
            <a:ext cx="1293393" cy="14084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BA84DF60-3F4D-4F79-A215-CBC3440794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45" b="89971" l="9774" r="89975">
                        <a14:foregroundMark x1="29825" y1="64602" x2="29825" y2="64602"/>
                        <a14:foregroundMark x1="39599" y1="9735" x2="39599" y2="9735"/>
                        <a14:foregroundMark x1="53885" y1="9145" x2="53885" y2="9145"/>
                        <a14:foregroundMark x1="15789" y1="34808" x2="15789" y2="34808"/>
                        <a14:foregroundMark x1="19799" y1="35398" x2="19799" y2="35398"/>
                        <a14:foregroundMark x1="38596" y1="9735" x2="38596" y2="9735"/>
                        <a14:foregroundMark x1="38847" y1="9145" x2="38847" y2="9145"/>
                        <a14:foregroundMark x1="70927" y1="69027" x2="70927" y2="69027"/>
                        <a14:foregroundMark x1="79950" y1="32448" x2="79950" y2="32448"/>
                        <a14:foregroundMark x1="75940" y1="35398" x2="75940" y2="35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253" y="2034215"/>
            <a:ext cx="1346554" cy="11440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8BE9039-540D-4A56-9C9D-D619A8B7F5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42" b="89573" l="6860" r="89974">
                        <a14:foregroundMark x1="57256" y1="9242" x2="57256" y2="9242"/>
                        <a14:foregroundMark x1="37995" y1="17536" x2="37995" y2="17536"/>
                        <a14:foregroundMark x1="29815" y1="18246" x2="29815" y2="18246"/>
                        <a14:foregroundMark x1="46438" y1="18483" x2="46438" y2="18483"/>
                        <a14:foregroundMark x1="51715" y1="19905" x2="51715" y2="19905"/>
                        <a14:foregroundMark x1="56992" y1="25829" x2="56992" y2="25829"/>
                        <a14:foregroundMark x1="55673" y1="31043" x2="55673" y2="31043"/>
                        <a14:foregroundMark x1="47757" y1="30806" x2="47757" y2="30806"/>
                        <a14:foregroundMark x1="49077" y1="25829" x2="49077" y2="25829"/>
                        <a14:foregroundMark x1="39314" y1="25118" x2="39314" y2="25118"/>
                        <a14:foregroundMark x1="35092" y1="25592" x2="35092" y2="25592"/>
                        <a14:foregroundMark x1="34828" y1="30569" x2="34828" y2="30569"/>
                        <a14:foregroundMark x1="40897" y1="30569" x2="40897" y2="30569"/>
                        <a14:foregroundMark x1="70449" y1="41706" x2="70449" y2="41706"/>
                        <a14:foregroundMark x1="6860" y1="69194" x2="6860" y2="69194"/>
                        <a14:foregroundMark x1="12401" y1="67062" x2="12401" y2="67062"/>
                        <a14:foregroundMark x1="12401" y1="70142" x2="12401" y2="70142"/>
                        <a14:foregroundMark x1="12665" y1="74882" x2="12665" y2="74882"/>
                        <a14:foregroundMark x1="12665" y1="77725" x2="12665" y2="77725"/>
                        <a14:foregroundMark x1="16623" y1="77725" x2="16623" y2="77725"/>
                        <a14:foregroundMark x1="17150" y1="74171" x2="17150" y2="73934"/>
                        <a14:foregroundMark x1="17678" y1="70379" x2="17678" y2="70379"/>
                        <a14:foregroundMark x1="18206" y1="66825" x2="18206" y2="66825"/>
                        <a14:foregroundMark x1="24538" y1="66825" x2="24538" y2="66825"/>
                        <a14:foregroundMark x1="23747" y1="70379" x2="23747" y2="70379"/>
                        <a14:foregroundMark x1="23483" y1="73697" x2="23483" y2="73697"/>
                        <a14:foregroundMark x1="28496" y1="73934" x2="28496" y2="73934"/>
                        <a14:foregroundMark x1="29288" y1="69905" x2="29288" y2="69905"/>
                        <a14:foregroundMark x1="29551" y1="66588" x2="29551" y2="66588"/>
                        <a14:foregroundMark x1="33773" y1="66351" x2="33773" y2="66351"/>
                        <a14:foregroundMark x1="34037" y1="69431" x2="34037" y2="69431"/>
                        <a14:foregroundMark x1="34301" y1="73697" x2="34301" y2="73697"/>
                        <a14:foregroundMark x1="38786" y1="73223" x2="38786" y2="73223"/>
                        <a14:foregroundMark x1="39842" y1="70379" x2="39842" y2="70379"/>
                        <a14:foregroundMark x1="40369" y1="66825" x2="40369" y2="66825"/>
                        <a14:foregroundMark x1="45646" y1="67062" x2="45646" y2="67062"/>
                        <a14:foregroundMark x1="44855" y1="71564" x2="44855" y2="71564"/>
                        <a14:foregroundMark x1="44855" y1="74408" x2="44855" y2="74408"/>
                        <a14:foregroundMark x1="51187" y1="77725" x2="51187" y2="77725"/>
                        <a14:foregroundMark x1="51451" y1="74645" x2="51451" y2="74645"/>
                        <a14:foregroundMark x1="50923" y1="69905" x2="50923" y2="69905"/>
                        <a14:foregroundMark x1="50923" y1="67299" x2="50923" y2="67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29" y="4192113"/>
            <a:ext cx="1154220" cy="12720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F7BE397-9EE0-4BE7-B841-045240131A4C}"/>
              </a:ext>
            </a:extLst>
          </p:cNvPr>
          <p:cNvSpPr txBox="1"/>
          <p:nvPr/>
        </p:nvSpPr>
        <p:spPr>
          <a:xfrm>
            <a:off x="6495222" y="3752732"/>
            <a:ext cx="53216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∨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시나리오를 바탕으로 어떠한 소스코드들이 </a:t>
            </a:r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필요할지 구상해 놓는다</a:t>
            </a:r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∨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각 오브젝트에 해당하는 소스코드를 적용시켜</a:t>
            </a:r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본다</a:t>
            </a:r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∨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실제 게임을 실행해 보고</a:t>
            </a:r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소스코드가 올바르게</a:t>
            </a:r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작동하는지 확인한다</a:t>
            </a:r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9039E96-513A-4511-AA1C-046FF7FDA2EC}"/>
              </a:ext>
            </a:extLst>
          </p:cNvPr>
          <p:cNvSpPr txBox="1"/>
          <p:nvPr/>
        </p:nvSpPr>
        <p:spPr>
          <a:xfrm>
            <a:off x="1421402" y="452275"/>
            <a:ext cx="5181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과정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F86FA10-8184-458E-A031-E038088FDE82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기획 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에셋 수집 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작업 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구현</a:t>
            </a:r>
          </a:p>
        </p:txBody>
      </p:sp>
      <p:pic>
        <p:nvPicPr>
          <p:cNvPr id="13" name="그림 12" descr="텍스트, 밤하늘이(가) 표시된 사진&#10;&#10;자동 생성된 설명">
            <a:extLst>
              <a:ext uri="{FF2B5EF4-FFF2-40B4-BE49-F238E27FC236}">
                <a16:creationId xmlns:a16="http://schemas.microsoft.com/office/drawing/2014/main" xmlns="" id="{C707F569-1435-4024-B3CB-364F8DD383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222" y="1538080"/>
            <a:ext cx="2615579" cy="1471263"/>
          </a:xfrm>
          <a:prstGeom prst="rect">
            <a:avLst/>
          </a:prstGeom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xmlns="" id="{21158453-8197-4156-93CC-3BB304DE1CC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92" y="1949380"/>
            <a:ext cx="2766399" cy="15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94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34EC5C59-D412-48A3-B0F7-71B710DFE234}"/>
              </a:ext>
            </a:extLst>
          </p:cNvPr>
          <p:cNvSpPr/>
          <p:nvPr/>
        </p:nvSpPr>
        <p:spPr>
          <a:xfrm>
            <a:off x="3514341" y="3953586"/>
            <a:ext cx="2731506" cy="2109027"/>
          </a:xfrm>
          <a:prstGeom prst="rect">
            <a:avLst/>
          </a:prstGeom>
          <a:solidFill>
            <a:srgbClr val="FCD2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003D960C-9961-4802-8CFB-974F912C7471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24030D3B-A6A0-460A-B5AA-CE47780FE5BD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xmlns="" id="{180A6A09-798E-4B12-B537-E36B234C8C59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28DC16-CB7B-4851-8CC9-9DE8E8C76B67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69152903-08BE-4AF0-B8D1-B4ECB91409DF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219FEF2-29DF-402C-864C-250319544C59}"/>
              </a:ext>
            </a:extLst>
          </p:cNvPr>
          <p:cNvSpPr/>
          <p:nvPr/>
        </p:nvSpPr>
        <p:spPr>
          <a:xfrm>
            <a:off x="788932" y="1838960"/>
            <a:ext cx="5463018" cy="4218054"/>
          </a:xfrm>
          <a:prstGeom prst="rect">
            <a:avLst/>
          </a:prstGeom>
          <a:noFill/>
          <a:ln w="38100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86D5419C-9849-4859-9E7C-B351E400C458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3520441" y="1838960"/>
            <a:ext cx="0" cy="4218054"/>
          </a:xfrm>
          <a:prstGeom prst="line">
            <a:avLst/>
          </a:prstGeom>
          <a:ln w="38100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8ED035CC-3550-46A5-821B-CDD52EBA2D3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788932" y="3947987"/>
            <a:ext cx="5463018" cy="0"/>
          </a:xfrm>
          <a:prstGeom prst="line">
            <a:avLst/>
          </a:prstGeom>
          <a:ln w="38100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F465090-0476-4904-B3F9-5F53E723CE3C}"/>
              </a:ext>
            </a:extLst>
          </p:cNvPr>
          <p:cNvSpPr txBox="1"/>
          <p:nvPr/>
        </p:nvSpPr>
        <p:spPr>
          <a:xfrm>
            <a:off x="3982748" y="3352622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에셋 수집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9A8F31C-9CA0-4B2B-8BF4-75DB36A590BE}"/>
              </a:ext>
            </a:extLst>
          </p:cNvPr>
          <p:cNvSpPr txBox="1"/>
          <p:nvPr/>
        </p:nvSpPr>
        <p:spPr>
          <a:xfrm>
            <a:off x="1236210" y="5457591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작업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E3164BC-985B-4C53-827E-DD8632D61FD2}"/>
              </a:ext>
            </a:extLst>
          </p:cNvPr>
          <p:cNvSpPr txBox="1"/>
          <p:nvPr/>
        </p:nvSpPr>
        <p:spPr>
          <a:xfrm>
            <a:off x="3950330" y="5430696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구현 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1A15096D-9B2A-4600-B150-51E0A220C9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47" b="89544" l="6017" r="89685">
                        <a14:foregroundMark x1="50716" y1="9115" x2="50716" y2="9115"/>
                        <a14:foregroundMark x1="29799" y1="18231" x2="29799" y2="18231"/>
                        <a14:foregroundMark x1="39542" y1="19839" x2="39542" y2="19839"/>
                        <a14:foregroundMark x1="49284" y1="18499" x2="49284" y2="18499"/>
                        <a14:foregroundMark x1="55014" y1="19839" x2="55014" y2="19839"/>
                        <a14:foregroundMark x1="59599" y1="26542" x2="59599" y2="26542"/>
                        <a14:foregroundMark x1="59885" y1="32708" x2="59885" y2="32708"/>
                        <a14:foregroundMark x1="49570" y1="31903" x2="49570" y2="31903"/>
                        <a14:foregroundMark x1="49570" y1="27078" x2="49570" y2="27078"/>
                        <a14:foregroundMark x1="40974" y1="26273" x2="40974" y2="26273"/>
                        <a14:foregroundMark x1="34957" y1="26273" x2="34957" y2="26273"/>
                        <a14:foregroundMark x1="35817" y1="32172" x2="35817" y2="32172"/>
                        <a14:foregroundMark x1="40974" y1="32172" x2="40974" y2="32172"/>
                        <a14:foregroundMark x1="75072" y1="44772" x2="75072" y2="44772"/>
                        <a14:foregroundMark x1="6017" y1="69169" x2="6017" y2="69169"/>
                        <a14:foregroundMark x1="11461" y1="73190" x2="11461" y2="73190"/>
                        <a14:foregroundMark x1="12034" y1="75871" x2="12034" y2="75871"/>
                        <a14:foregroundMark x1="12034" y1="80697" x2="12034" y2="80697"/>
                        <a14:foregroundMark x1="10888" y1="84718" x2="10888" y2="84718"/>
                        <a14:foregroundMark x1="17192" y1="85255" x2="17192" y2="85255"/>
                        <a14:foregroundMark x1="16905" y1="81769" x2="16905" y2="81769"/>
                        <a14:foregroundMark x1="16905" y1="76676" x2="16905" y2="76676"/>
                        <a14:foregroundMark x1="17479" y1="72386" x2="17479" y2="72386"/>
                        <a14:foregroundMark x1="22923" y1="72386" x2="22923" y2="72386"/>
                        <a14:foregroundMark x1="23496" y1="76676" x2="23496" y2="76676"/>
                        <a14:foregroundMark x1="23496" y1="81233" x2="23496" y2="81233"/>
                        <a14:foregroundMark x1="28653" y1="81501" x2="28653" y2="81501"/>
                        <a14:foregroundMark x1="28653" y1="77212" x2="28653" y2="77212"/>
                        <a14:foregroundMark x1="29513" y1="72922" x2="29513" y2="72922"/>
                        <a14:foregroundMark x1="35817" y1="71850" x2="35817" y2="71850"/>
                        <a14:foregroundMark x1="35530" y1="76139" x2="35530" y2="76139"/>
                        <a14:foregroundMark x1="35244" y1="80161" x2="35244" y2="80161"/>
                        <a14:foregroundMark x1="40974" y1="80161" x2="40974" y2="80161"/>
                        <a14:foregroundMark x1="41547" y1="77480" x2="41547" y2="77480"/>
                        <a14:foregroundMark x1="41547" y1="73727" x2="41547" y2="73727"/>
                        <a14:foregroundMark x1="46705" y1="72386" x2="46705" y2="72386"/>
                        <a14:foregroundMark x1="47278" y1="76676" x2="47278" y2="76676"/>
                        <a14:foregroundMark x1="46418" y1="81501" x2="46418" y2="81501"/>
                        <a14:foregroundMark x1="53009" y1="73727" x2="53009" y2="73727"/>
                        <a14:foregroundMark x1="52722" y1="77212" x2="52722" y2="77212"/>
                        <a14:foregroundMark x1="53009" y1="80965" x2="53009" y2="80965"/>
                        <a14:foregroundMark x1="53009" y1="85523" x2="53009" y2="85523"/>
                        <a14:foregroundMark x1="89685" y1="76676" x2="89685" y2="76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29" y="4221088"/>
            <a:ext cx="1062335" cy="113539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E457BEB-E581-4B8F-B2CD-FFAA92E85021}"/>
              </a:ext>
            </a:extLst>
          </p:cNvPr>
          <p:cNvSpPr txBox="1"/>
          <p:nvPr/>
        </p:nvSpPr>
        <p:spPr>
          <a:xfrm>
            <a:off x="1178360" y="3339854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기획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DCA4A445-1D3F-4775-A6E4-E0A8ED36C2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052" r="89870">
                        <a14:foregroundMark x1="8052" y1="64048" x2="8052" y2="64048"/>
                        <a14:foregroundMark x1="41299" y1="51905" x2="41299" y2="51905"/>
                        <a14:foregroundMark x1="48831" y1="51667" x2="48831" y2="51667"/>
                        <a14:foregroundMark x1="59221" y1="61905" x2="59221" y2="61905"/>
                        <a14:foregroundMark x1="60000" y1="73333" x2="60000" y2="73333"/>
                        <a14:foregroundMark x1="53506" y1="75714" x2="53506" y2="75714"/>
                        <a14:foregroundMark x1="48831" y1="79048" x2="48831" y2="79048"/>
                        <a14:foregroundMark x1="42338" y1="77619" x2="42338" y2="77619"/>
                        <a14:foregroundMark x1="37662" y1="78810" x2="37662" y2="78810"/>
                        <a14:foregroundMark x1="31169" y1="78810" x2="31169" y2="78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237" y="1869914"/>
            <a:ext cx="1293393" cy="14084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3CFEF30E-A1F6-4FFE-B952-E89287B476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45" b="89971" l="9774" r="89975">
                        <a14:foregroundMark x1="29825" y1="64602" x2="29825" y2="64602"/>
                        <a14:foregroundMark x1="39599" y1="9735" x2="39599" y2="9735"/>
                        <a14:foregroundMark x1="53885" y1="9145" x2="53885" y2="9145"/>
                        <a14:foregroundMark x1="15789" y1="34808" x2="15789" y2="34808"/>
                        <a14:foregroundMark x1="19799" y1="35398" x2="19799" y2="35398"/>
                        <a14:foregroundMark x1="38596" y1="9735" x2="38596" y2="9735"/>
                        <a14:foregroundMark x1="38847" y1="9145" x2="38847" y2="9145"/>
                        <a14:foregroundMark x1="70927" y1="69027" x2="70927" y2="69027"/>
                        <a14:foregroundMark x1="79950" y1="32448" x2="79950" y2="32448"/>
                        <a14:foregroundMark x1="75940" y1="35398" x2="75940" y2="35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253" y="2034215"/>
            <a:ext cx="1346554" cy="11440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A9B37A0-E866-4C08-8720-A50150AB59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4502" y1="18045" x2="14502" y2="18045"/>
                        <a14:foregroundMark x1="31118" y1="50376" x2="31118" y2="50376"/>
                        <a14:foregroundMark x1="58006" y1="52632" x2="58006" y2="52632"/>
                        <a14:foregroundMark x1="65861" y1="48120" x2="65861" y2="48120"/>
                        <a14:foregroundMark x1="77039" y1="42481" x2="77039" y2="42481"/>
                        <a14:foregroundMark x1="80060" y1="17293" x2="80060" y2="17293"/>
                        <a14:backgroundMark x1="16616" y1="48120" x2="16616" y2="481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920" y="4192113"/>
            <a:ext cx="1467134" cy="1232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AE57E02-682F-4C06-BAFC-D612B9C75015}"/>
              </a:ext>
            </a:extLst>
          </p:cNvPr>
          <p:cNvSpPr txBox="1"/>
          <p:nvPr/>
        </p:nvSpPr>
        <p:spPr>
          <a:xfrm>
            <a:off x="6495222" y="4003752"/>
            <a:ext cx="5321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∨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실제 게임을 실행시켜 각 오브젝트들이 의도에</a:t>
            </a:r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맞게 실행되는지 확인한다</a:t>
            </a:r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∨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사용자들에게 베타버전을 제공 한 후 </a:t>
            </a:r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보완해야 할 부분을 찾는다</a:t>
            </a:r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∨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계속적인 수정을 거쳐</a:t>
            </a:r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최종 결과물을 도출해낸다</a:t>
            </a:r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9C133A8-B5EA-4B15-9FA0-FEB4C9BEAADC}"/>
              </a:ext>
            </a:extLst>
          </p:cNvPr>
          <p:cNvSpPr txBox="1"/>
          <p:nvPr/>
        </p:nvSpPr>
        <p:spPr>
          <a:xfrm>
            <a:off x="1421402" y="452275"/>
            <a:ext cx="5181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과정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16EAB3A-B039-4DA3-8F3A-EED72AEE4BDF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기획 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에셋 수집 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작업 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구현</a:t>
            </a:r>
          </a:p>
        </p:txBody>
      </p:sp>
      <p:pic>
        <p:nvPicPr>
          <p:cNvPr id="11" name="그림 10" descr="방, 장난감이(가) 표시된 사진&#10;&#10;자동 생성된 설명">
            <a:extLst>
              <a:ext uri="{FF2B5EF4-FFF2-40B4-BE49-F238E27FC236}">
                <a16:creationId xmlns:a16="http://schemas.microsoft.com/office/drawing/2014/main" xmlns="" id="{2180D812-2F69-445E-A7F2-E0EF92C505B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6601074" y="1418901"/>
            <a:ext cx="1936921" cy="1936921"/>
          </a:xfrm>
          <a:prstGeom prst="flowChartConnector">
            <a:avLst/>
          </a:prstGeom>
        </p:spPr>
      </p:pic>
      <p:pic>
        <p:nvPicPr>
          <p:cNvPr id="13" name="그림 12" descr="텍스트, 사람, 전자기기이(가) 표시된 사진&#10;&#10;자동 생성된 설명">
            <a:extLst>
              <a:ext uri="{FF2B5EF4-FFF2-40B4-BE49-F238E27FC236}">
                <a16:creationId xmlns:a16="http://schemas.microsoft.com/office/drawing/2014/main" xmlns="" id="{C74FE922-2C5F-4A00-9B79-12B8CB35F6F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4" r="21894"/>
          <a:stretch/>
        </p:blipFill>
        <p:spPr>
          <a:xfrm>
            <a:off x="8588239" y="2358008"/>
            <a:ext cx="1441944" cy="1441944"/>
          </a:xfrm>
          <a:prstGeom prst="flowChartConnector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0D05D75-8B95-484D-8FB2-35CFDD1D4FA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6" r="24316"/>
          <a:stretch/>
        </p:blipFill>
        <p:spPr>
          <a:xfrm>
            <a:off x="10119560" y="1588589"/>
            <a:ext cx="1499067" cy="149906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192414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03B059B-5012-40DF-A7B8-5AD15B1F24F8}"/>
              </a:ext>
            </a:extLst>
          </p:cNvPr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xmlns="" id="{C8B30560-6239-4C2D-B177-CFCED597986A}"/>
              </a:ext>
            </a:extLst>
          </p:cNvPr>
          <p:cNvSpPr/>
          <p:nvPr/>
        </p:nvSpPr>
        <p:spPr>
          <a:xfrm>
            <a:off x="3145243" y="2083915"/>
            <a:ext cx="1354180" cy="1252213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xmlns="" id="{10000FC3-D738-4339-94FB-7E4569C8B4B9}"/>
              </a:ext>
            </a:extLst>
          </p:cNvPr>
          <p:cNvSpPr/>
          <p:nvPr/>
        </p:nvSpPr>
        <p:spPr>
          <a:xfrm>
            <a:off x="3199482" y="2124045"/>
            <a:ext cx="1251005" cy="1170357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xmlns="" id="{E5F63C1A-8B2C-409D-8666-E2A8BD7EA8B7}"/>
              </a:ext>
            </a:extLst>
          </p:cNvPr>
          <p:cNvSpPr/>
          <p:nvPr/>
        </p:nvSpPr>
        <p:spPr>
          <a:xfrm>
            <a:off x="3239521" y="2164175"/>
            <a:ext cx="1169871" cy="1092757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EB4895-9FB6-45F2-8306-784E71099538}"/>
              </a:ext>
            </a:extLst>
          </p:cNvPr>
          <p:cNvSpPr txBox="1"/>
          <p:nvPr/>
        </p:nvSpPr>
        <p:spPr>
          <a:xfrm>
            <a:off x="3236514" y="2395639"/>
            <a:ext cx="1146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40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B63D02B-C4A4-428F-B596-0944D5D808E5}"/>
              </a:ext>
            </a:extLst>
          </p:cNvPr>
          <p:cNvSpPr txBox="1"/>
          <p:nvPr/>
        </p:nvSpPr>
        <p:spPr>
          <a:xfrm>
            <a:off x="4634627" y="2549527"/>
            <a:ext cx="571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</p:spTree>
    <p:extLst>
      <p:ext uri="{BB962C8B-B14F-4D97-AF65-F5344CB8AC3E}">
        <p14:creationId xmlns:p14="http://schemas.microsoft.com/office/powerpoint/2010/main" val="2520712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5E78E279-EF63-433B-B740-91F766D2294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38EE92B9-2D10-4786-9A46-52AD4ABD354F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7DBACE07-8BD0-4046-A8AF-B616C1DEC9B8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0F87850-FDCC-4916-BBAF-1AEA7EDB3715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E6E85BE0-70E1-48FE-AC75-A941BE365109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84CCC70-3CC2-4A44-A8DF-9B9DF0A5CFD8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D023878-9707-4E95-BBEB-70272F593BDC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Player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1C3C9BB-3DC4-4F97-9B78-0E29A1A28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5060"/>
          <a:stretch/>
        </p:blipFill>
        <p:spPr>
          <a:xfrm>
            <a:off x="697871" y="1499253"/>
            <a:ext cx="4852634" cy="49658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FA975CE-6F51-4C78-8929-2027C7D60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286"/>
          <a:stretch/>
        </p:blipFill>
        <p:spPr>
          <a:xfrm>
            <a:off x="5550505" y="1882425"/>
            <a:ext cx="5594825" cy="45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01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Player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01F334A-3A82-4B3C-BA57-674D6E18B18B}"/>
              </a:ext>
            </a:extLst>
          </p:cNvPr>
          <p:cNvSpPr txBox="1"/>
          <p:nvPr/>
        </p:nvSpPr>
        <p:spPr>
          <a:xfrm>
            <a:off x="2496065" y="1537994"/>
            <a:ext cx="72822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움직임을 설정하고 싶다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Inspector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Capsule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Coilder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Rigidbody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추가한다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MoveObject4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작성한다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속도 변수를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그리고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회전 속도 변수를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에게서 총알이 나오도록 총알을 넣기 위한 변수를 정의한다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총알의 속도에 대한 변수를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Rigidbody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사용을 위한 변수를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Game Behavior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불러온다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 방향키 설정을 위한 변수를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 사용을 위한 변수를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0265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Player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01F334A-3A82-4B3C-BA57-674D6E18B18B}"/>
              </a:ext>
            </a:extLst>
          </p:cNvPr>
          <p:cNvSpPr txBox="1"/>
          <p:nvPr/>
        </p:nvSpPr>
        <p:spPr>
          <a:xfrm>
            <a:off x="2561968" y="1899866"/>
            <a:ext cx="5898291" cy="396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Rigidbody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불러온다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 Capsule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Coilder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불러온다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Game Behavior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불러온다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애니메이션을 불러온다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뛰는 모션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총알 모션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 방향키를 불러온다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아래 방향키를 불러온다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 방향에 회전 속도를 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아래 방향에 회전 속도를 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32099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Player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9CFF774-7C75-429D-BF56-2ACE796DB573}"/>
              </a:ext>
            </a:extLst>
          </p:cNvPr>
          <p:cNvSpPr txBox="1"/>
          <p:nvPr/>
        </p:nvSpPr>
        <p:spPr>
          <a:xfrm>
            <a:off x="2866769" y="1537994"/>
            <a:ext cx="74140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만약 마우스 버튼을 눌렀을 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 false : 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애니메이션을 실행하지 않는다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 true 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총알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프리팹이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똑같은 위치에서 앞으로 나가도록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총알의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Rigidbody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불러온다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총알의 속도는 앞의 움직임과 설정한 총알 속도를 곱한 것으로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 -&gt;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애니메이션을 실행한다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  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일정 시간으로 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 이동한다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일정 시간으로 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아래 이동한다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우는 회전하도록 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회전을 위한 함수를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2437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Player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9CFF774-7C75-429D-BF56-2ACE796DB573}"/>
              </a:ext>
            </a:extLst>
          </p:cNvPr>
          <p:cNvSpPr txBox="1"/>
          <p:nvPr/>
        </p:nvSpPr>
        <p:spPr>
          <a:xfrm>
            <a:off x="3080952" y="1244768"/>
            <a:ext cx="7414053" cy="544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앞으로 얼마만큼 이동시킬 것인지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vinput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회전값에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각도를 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속도 변수를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회전 속도 변수를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가만히 있을 때 멈추고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움직일 때 뛰도록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- false : 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애니메이션을 실행하지 않는다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- true 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애니메이션을 실행한다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만약 충돌 대상이 닭이라면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-&gt;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Scene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전환된다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만약 충돌 대상이 농장 주인이라면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체력이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씩 줄어든다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825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Player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55633DC-0820-4C1E-A02C-9FD6CDFF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6" y="1393525"/>
            <a:ext cx="10262166" cy="51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25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BF82D7-6B61-42AA-9D7C-36D06C6F1E8C}"/>
              </a:ext>
            </a:extLst>
          </p:cNvPr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771BDED-BA3E-4E33-9A21-67F69BF696EA}"/>
              </a:ext>
            </a:extLst>
          </p:cNvPr>
          <p:cNvSpPr txBox="1"/>
          <p:nvPr/>
        </p:nvSpPr>
        <p:spPr>
          <a:xfrm>
            <a:off x="847725" y="923925"/>
            <a:ext cx="192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BB73814-EC08-4829-9717-6CD024AE804F}"/>
              </a:ext>
            </a:extLst>
          </p:cNvPr>
          <p:cNvSpPr txBox="1"/>
          <p:nvPr/>
        </p:nvSpPr>
        <p:spPr>
          <a:xfrm>
            <a:off x="5719148" y="964974"/>
            <a:ext cx="436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 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3D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‘Egg Farm’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1DBCCFC-C9BF-489F-B769-4120801D2695}"/>
              </a:ext>
            </a:extLst>
          </p:cNvPr>
          <p:cNvSpPr txBox="1"/>
          <p:nvPr/>
        </p:nvSpPr>
        <p:spPr>
          <a:xfrm>
            <a:off x="5728241" y="2158338"/>
            <a:ext cx="5267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 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3D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‘Egg Farm’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과정</a:t>
            </a: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xmlns="" id="{6714A030-CAC8-4847-9F37-7ABE3402AF97}"/>
              </a:ext>
            </a:extLst>
          </p:cNvPr>
          <p:cNvSpPr/>
          <p:nvPr/>
        </p:nvSpPr>
        <p:spPr>
          <a:xfrm>
            <a:off x="4663285" y="1917613"/>
            <a:ext cx="954929" cy="916292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xmlns="" id="{8D1047C9-9CA5-41AC-80DF-EB7018DFE766}"/>
              </a:ext>
            </a:extLst>
          </p:cNvPr>
          <p:cNvSpPr/>
          <p:nvPr/>
        </p:nvSpPr>
        <p:spPr>
          <a:xfrm>
            <a:off x="4694296" y="1945454"/>
            <a:ext cx="891379" cy="85624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xmlns="" id="{8F039964-447B-4A29-B5CD-339192C5B76E}"/>
              </a:ext>
            </a:extLst>
          </p:cNvPr>
          <p:cNvSpPr/>
          <p:nvPr/>
        </p:nvSpPr>
        <p:spPr>
          <a:xfrm>
            <a:off x="4721735" y="1973869"/>
            <a:ext cx="837071" cy="79918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CA2FC9A-1C28-4497-A2F5-78BE0B6C26EC}"/>
              </a:ext>
            </a:extLst>
          </p:cNvPr>
          <p:cNvSpPr txBox="1"/>
          <p:nvPr/>
        </p:nvSpPr>
        <p:spPr>
          <a:xfrm>
            <a:off x="4740970" y="2117290"/>
            <a:ext cx="80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C209472-3B25-4D24-ADF8-DB446EE22A35}"/>
              </a:ext>
            </a:extLst>
          </p:cNvPr>
          <p:cNvSpPr txBox="1"/>
          <p:nvPr/>
        </p:nvSpPr>
        <p:spPr>
          <a:xfrm>
            <a:off x="5751687" y="3351396"/>
            <a:ext cx="5976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 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3D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‘Egg Farm’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코딩 및 순서도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B03644E-EC11-4977-B236-2ED8CC68BD78}"/>
              </a:ext>
            </a:extLst>
          </p:cNvPr>
          <p:cNvSpPr txBox="1"/>
          <p:nvPr/>
        </p:nvSpPr>
        <p:spPr>
          <a:xfrm>
            <a:off x="5777599" y="4549182"/>
            <a:ext cx="327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게임 구현 모습</a:t>
            </a:r>
          </a:p>
        </p:txBody>
      </p:sp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xmlns="" id="{4CA749D0-1A88-4EA8-9F54-21462E060603}"/>
              </a:ext>
            </a:extLst>
          </p:cNvPr>
          <p:cNvSpPr/>
          <p:nvPr/>
        </p:nvSpPr>
        <p:spPr>
          <a:xfrm>
            <a:off x="4662478" y="729968"/>
            <a:ext cx="954929" cy="916292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순서도: 연결자 67">
            <a:extLst>
              <a:ext uri="{FF2B5EF4-FFF2-40B4-BE49-F238E27FC236}">
                <a16:creationId xmlns:a16="http://schemas.microsoft.com/office/drawing/2014/main" xmlns="" id="{8CF49C4D-92BC-426B-A0E2-8D73795D2E35}"/>
              </a:ext>
            </a:extLst>
          </p:cNvPr>
          <p:cNvSpPr/>
          <p:nvPr/>
        </p:nvSpPr>
        <p:spPr>
          <a:xfrm>
            <a:off x="4693489" y="757809"/>
            <a:ext cx="891379" cy="85624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xmlns="" id="{30B2EBAC-E508-4C37-BE51-E621A19CEFC9}"/>
              </a:ext>
            </a:extLst>
          </p:cNvPr>
          <p:cNvSpPr/>
          <p:nvPr/>
        </p:nvSpPr>
        <p:spPr>
          <a:xfrm>
            <a:off x="4720928" y="786224"/>
            <a:ext cx="837071" cy="79918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0151606A-E7BF-464A-B5D2-D27B5A7D9294}"/>
              </a:ext>
            </a:extLst>
          </p:cNvPr>
          <p:cNvSpPr txBox="1"/>
          <p:nvPr/>
        </p:nvSpPr>
        <p:spPr>
          <a:xfrm>
            <a:off x="4740163" y="929645"/>
            <a:ext cx="80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xmlns="" id="{0A65F5F7-9F83-42F8-A7CF-41BA1E946B42}"/>
              </a:ext>
            </a:extLst>
          </p:cNvPr>
          <p:cNvCxnSpPr>
            <a:cxnSpLocks/>
            <a:stCxn id="34" idx="0"/>
            <a:endCxn id="67" idx="4"/>
          </p:cNvCxnSpPr>
          <p:nvPr/>
        </p:nvCxnSpPr>
        <p:spPr>
          <a:xfrm flipH="1" flipV="1">
            <a:off x="5139943" y="1646260"/>
            <a:ext cx="807" cy="271353"/>
          </a:xfrm>
          <a:prstGeom prst="line">
            <a:avLst/>
          </a:prstGeom>
          <a:ln w="28575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순서도: 연결자 81">
            <a:extLst>
              <a:ext uri="{FF2B5EF4-FFF2-40B4-BE49-F238E27FC236}">
                <a16:creationId xmlns:a16="http://schemas.microsoft.com/office/drawing/2014/main" xmlns="" id="{7DCE4882-A215-47F2-B773-BB810D7B4C82}"/>
              </a:ext>
            </a:extLst>
          </p:cNvPr>
          <p:cNvSpPr/>
          <p:nvPr/>
        </p:nvSpPr>
        <p:spPr>
          <a:xfrm>
            <a:off x="4657852" y="4292903"/>
            <a:ext cx="954929" cy="916292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순서도: 연결자 82">
            <a:extLst>
              <a:ext uri="{FF2B5EF4-FFF2-40B4-BE49-F238E27FC236}">
                <a16:creationId xmlns:a16="http://schemas.microsoft.com/office/drawing/2014/main" xmlns="" id="{93B2ED50-8079-435C-8498-0E52E7463902}"/>
              </a:ext>
            </a:extLst>
          </p:cNvPr>
          <p:cNvSpPr/>
          <p:nvPr/>
        </p:nvSpPr>
        <p:spPr>
          <a:xfrm>
            <a:off x="4688863" y="4320744"/>
            <a:ext cx="891379" cy="85624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순서도: 연결자 83">
            <a:extLst>
              <a:ext uri="{FF2B5EF4-FFF2-40B4-BE49-F238E27FC236}">
                <a16:creationId xmlns:a16="http://schemas.microsoft.com/office/drawing/2014/main" xmlns="" id="{ADCBD9EA-56DC-4BFF-9473-B4FC2AA60BF0}"/>
              </a:ext>
            </a:extLst>
          </p:cNvPr>
          <p:cNvSpPr/>
          <p:nvPr/>
        </p:nvSpPr>
        <p:spPr>
          <a:xfrm>
            <a:off x="4716302" y="4349159"/>
            <a:ext cx="837071" cy="79918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7033DE06-C5BD-4FB4-A36E-3BE60C0B42AD}"/>
              </a:ext>
            </a:extLst>
          </p:cNvPr>
          <p:cNvSpPr txBox="1"/>
          <p:nvPr/>
        </p:nvSpPr>
        <p:spPr>
          <a:xfrm>
            <a:off x="4735537" y="4492580"/>
            <a:ext cx="80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6" name="순서도: 연결자 85">
            <a:extLst>
              <a:ext uri="{FF2B5EF4-FFF2-40B4-BE49-F238E27FC236}">
                <a16:creationId xmlns:a16="http://schemas.microsoft.com/office/drawing/2014/main" xmlns="" id="{A3DAB61D-D69C-477F-A406-2C0D5B6E9A41}"/>
              </a:ext>
            </a:extLst>
          </p:cNvPr>
          <p:cNvSpPr/>
          <p:nvPr/>
        </p:nvSpPr>
        <p:spPr>
          <a:xfrm>
            <a:off x="4657045" y="3105258"/>
            <a:ext cx="954929" cy="916292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순서도: 연결자 86">
            <a:extLst>
              <a:ext uri="{FF2B5EF4-FFF2-40B4-BE49-F238E27FC236}">
                <a16:creationId xmlns:a16="http://schemas.microsoft.com/office/drawing/2014/main" xmlns="" id="{6C6886AD-5AE7-427D-9679-049DE9B0CDBE}"/>
              </a:ext>
            </a:extLst>
          </p:cNvPr>
          <p:cNvSpPr/>
          <p:nvPr/>
        </p:nvSpPr>
        <p:spPr>
          <a:xfrm>
            <a:off x="4688056" y="3133099"/>
            <a:ext cx="891379" cy="85624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순서도: 연결자 87">
            <a:extLst>
              <a:ext uri="{FF2B5EF4-FFF2-40B4-BE49-F238E27FC236}">
                <a16:creationId xmlns:a16="http://schemas.microsoft.com/office/drawing/2014/main" xmlns="" id="{22998865-AE62-4F2E-9037-97649B61A281}"/>
              </a:ext>
            </a:extLst>
          </p:cNvPr>
          <p:cNvSpPr/>
          <p:nvPr/>
        </p:nvSpPr>
        <p:spPr>
          <a:xfrm>
            <a:off x="4715495" y="3161514"/>
            <a:ext cx="837071" cy="79918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20419A7B-CAA6-4F01-9199-B1E9ECE3178E}"/>
              </a:ext>
            </a:extLst>
          </p:cNvPr>
          <p:cNvSpPr txBox="1"/>
          <p:nvPr/>
        </p:nvSpPr>
        <p:spPr>
          <a:xfrm>
            <a:off x="4734730" y="3304935"/>
            <a:ext cx="80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xmlns="" id="{4AAA0DD9-F75B-4EF2-B0BF-1C1EE93EE4DA}"/>
              </a:ext>
            </a:extLst>
          </p:cNvPr>
          <p:cNvCxnSpPr>
            <a:cxnSpLocks/>
            <a:stCxn id="82" idx="0"/>
            <a:endCxn id="86" idx="4"/>
          </p:cNvCxnSpPr>
          <p:nvPr/>
        </p:nvCxnSpPr>
        <p:spPr>
          <a:xfrm flipH="1" flipV="1">
            <a:off x="5134510" y="4021550"/>
            <a:ext cx="807" cy="271353"/>
          </a:xfrm>
          <a:prstGeom prst="line">
            <a:avLst/>
          </a:prstGeom>
          <a:ln w="28575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xmlns="" id="{771AC1E0-B52C-4B9E-8C59-8C91E3B85AB5}"/>
              </a:ext>
            </a:extLst>
          </p:cNvPr>
          <p:cNvCxnSpPr>
            <a:cxnSpLocks/>
            <a:endCxn id="34" idx="4"/>
          </p:cNvCxnSpPr>
          <p:nvPr/>
        </p:nvCxnSpPr>
        <p:spPr>
          <a:xfrm flipH="1" flipV="1">
            <a:off x="5140750" y="2833905"/>
            <a:ext cx="328" cy="283090"/>
          </a:xfrm>
          <a:prstGeom prst="line">
            <a:avLst/>
          </a:prstGeom>
          <a:ln w="28575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862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Player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F8FA5EF-C452-4004-8E43-057F83D8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5" y="2153054"/>
            <a:ext cx="10214406" cy="348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09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Player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51EB559-1269-42AF-8EE7-D7DFA25E9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22" y="1537994"/>
            <a:ext cx="10319561" cy="50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14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5E78E279-EF63-433B-B740-91F766D2294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38EE92B9-2D10-4786-9A46-52AD4ABD354F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7DBACE07-8BD0-4046-A8AF-B616C1DEC9B8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0F87850-FDCC-4916-BBAF-1AEA7EDB3715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E6E85BE0-70E1-48FE-AC75-A941BE365109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84CCC70-3CC2-4A44-A8DF-9B9DF0A5CFD8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D023878-9707-4E95-BBEB-70272F593BDC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총알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0C7EAD2-8223-42A2-9B2F-74E90A72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667" y="1115136"/>
            <a:ext cx="6225493" cy="550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43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총알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7255D7-AA15-481C-852E-764F0161F57F}"/>
              </a:ext>
            </a:extLst>
          </p:cNvPr>
          <p:cNvSpPr txBox="1"/>
          <p:nvPr/>
        </p:nvSpPr>
        <p:spPr>
          <a:xfrm>
            <a:off x="2846364" y="1870114"/>
            <a:ext cx="735207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총알이 발사되면 일정 시간이 흐른 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총알이 사라지게 하고 싶다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총알 오브젝트를 생성한다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총알 오브젝트에 대한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프리팹을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생성한다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오브젝트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Inspector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내에서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Box collider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Rigidbody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추가한다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총알 컨트롤 스크립트를 작성한다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총알이 없어지는데 걸리는 시간을 저장하는 변수를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총알이 생성되었을 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앞서 설정한 시간이 지난 후 총알이 사라지도록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총알이 발사되었을 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설정한 시간이 지나면 총알이 사라진다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411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총알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6575D9B-2212-473D-8546-E283BF929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5" y="1490269"/>
            <a:ext cx="10262350" cy="497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0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5E78E279-EF63-433B-B740-91F766D2294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38EE92B9-2D10-4786-9A46-52AD4ABD354F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7DBACE07-8BD0-4046-A8AF-B616C1DEC9B8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0F87850-FDCC-4916-BBAF-1AEA7EDB3715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E6E85BE0-70E1-48FE-AC75-A941BE365109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84CCC70-3CC2-4A44-A8DF-9B9DF0A5CFD8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D023878-9707-4E95-BBEB-70272F593BDC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카메라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6E2C24A-8E3F-453D-B0C1-9BFB36847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590" y="1070311"/>
            <a:ext cx="5112819" cy="567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08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카메라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6EB1916-8A4B-4EBA-8883-B7A8DBEEF19B}"/>
              </a:ext>
            </a:extLst>
          </p:cNvPr>
          <p:cNvSpPr txBox="1"/>
          <p:nvPr/>
        </p:nvSpPr>
        <p:spPr>
          <a:xfrm>
            <a:off x="1835662" y="1737424"/>
            <a:ext cx="97137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카메라가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따라다니도록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하고싶다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카메라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무브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스크립트를 작성한다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카메라 위치를 설정하는 변수를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camOffset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카메라가 따라다닐 대상에 대한 변수를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그 대상은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포지션으로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카메라가 움직이는 위치는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움직임 위치에서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camOffset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떨어진 곳으로 설정하는 함수를 작성한다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보고 있는 방향에 카메라를 배치하는 함수를 작성한다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Main Camera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오브젝트에 이전에 작성한 카메라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무브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스크립트를 넣는다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움직일 때 마다 카메라도 함께 움직인다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816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카메라 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D5D07C49-27FB-4293-B84D-491952401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15" y="1528989"/>
            <a:ext cx="10178375" cy="495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02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5E78E279-EF63-433B-B740-91F766D2294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38EE92B9-2D10-4786-9A46-52AD4ABD354F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7DBACE07-8BD0-4046-A8AF-B616C1DEC9B8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0F87850-FDCC-4916-BBAF-1AEA7EDB3715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E6E85BE0-70E1-48FE-AC75-A941BE365109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84CCC70-3CC2-4A44-A8DF-9B9DF0A5CFD8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D023878-9707-4E95-BBEB-70272F593BDC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꼬꼬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닭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-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이동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EC0E055-7BC1-406B-B59D-32BB852CE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178" y="973976"/>
            <a:ext cx="4897895" cy="56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41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꼬꼬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닭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-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이동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4800774-22E8-4F10-8972-54EE6A7E6D60}"/>
              </a:ext>
            </a:extLst>
          </p:cNvPr>
          <p:cNvSpPr txBox="1"/>
          <p:nvPr/>
        </p:nvSpPr>
        <p:spPr>
          <a:xfrm>
            <a:off x="2734962" y="1772638"/>
            <a:ext cx="59706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닭이 지정된 위치들을 반복적으로 이동하게 하고 싶다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EnemyMove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작성한다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닭이 나오는 위치 리스트를 저장하는 변수를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닭의 움직임에 대한 변수를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닭의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NavMeshAgent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agent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변수를 만든다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Game Behavior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불러온다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닭이 가지고 있는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NavMeshAgent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불러온다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다음 위치로 이동하기 위한 함수를 정의한다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닭이 나오는 위치 리스트를 사용하기 위한 함수를 정의한다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4386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03B059B-5012-40DF-A7B8-5AD15B1F24F8}"/>
              </a:ext>
            </a:extLst>
          </p:cNvPr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ECB5A604-4E98-4BA5-9D3B-36EBAC59C612}"/>
              </a:ext>
            </a:extLst>
          </p:cNvPr>
          <p:cNvSpPr/>
          <p:nvPr/>
        </p:nvSpPr>
        <p:spPr>
          <a:xfrm>
            <a:off x="3140206" y="2083915"/>
            <a:ext cx="1354180" cy="1252213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xmlns="" id="{8303F4BA-8805-4990-98AE-611602041037}"/>
              </a:ext>
            </a:extLst>
          </p:cNvPr>
          <p:cNvSpPr/>
          <p:nvPr/>
        </p:nvSpPr>
        <p:spPr>
          <a:xfrm>
            <a:off x="3199482" y="2124045"/>
            <a:ext cx="1251005" cy="1170357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xmlns="" id="{872DE433-DB06-46AC-AF8C-F6A73BB58150}"/>
              </a:ext>
            </a:extLst>
          </p:cNvPr>
          <p:cNvSpPr/>
          <p:nvPr/>
        </p:nvSpPr>
        <p:spPr>
          <a:xfrm>
            <a:off x="3239521" y="2164175"/>
            <a:ext cx="1169871" cy="1092757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75C7169-9D57-4F2C-AE7D-BEFC5ECDFB20}"/>
              </a:ext>
            </a:extLst>
          </p:cNvPr>
          <p:cNvSpPr txBox="1"/>
          <p:nvPr/>
        </p:nvSpPr>
        <p:spPr>
          <a:xfrm>
            <a:off x="3236514" y="2395639"/>
            <a:ext cx="1146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BADEEC8-6C19-4780-AD1B-77EEA47BD57A}"/>
              </a:ext>
            </a:extLst>
          </p:cNvPr>
          <p:cNvSpPr txBox="1"/>
          <p:nvPr/>
        </p:nvSpPr>
        <p:spPr>
          <a:xfrm>
            <a:off x="4634627" y="2549527"/>
            <a:ext cx="6212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4210034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꼬꼬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닭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-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이동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4800774-22E8-4F10-8972-54EE6A7E6D60}"/>
              </a:ext>
            </a:extLst>
          </p:cNvPr>
          <p:cNvSpPr txBox="1"/>
          <p:nvPr/>
        </p:nvSpPr>
        <p:spPr>
          <a:xfrm>
            <a:off x="2616424" y="1805587"/>
            <a:ext cx="74749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만약 닭이 다음 포지션까지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0.2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만큼 가까이 가고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멈춘 상태가 아니라면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-&gt;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다음 지정한 포지션으로 닭이 이동한다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닭이 나오는 위치 리스트 안에 있는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child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위치들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-&gt; child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저장한다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다음 포지션으로 이동하기 위한 함수 사용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-&gt;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다음 설정한 리스트 위치로 이동 함수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-&gt;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반복적으로 이동 함수 사용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닭 오브젝트에  작성한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EnemyMove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넣는다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닭이 설정한 포지션을 반복적으로 이동한다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1046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꼬꼬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닭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-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이동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775C1F8-079D-419C-8D2A-7118AA446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5" y="1430892"/>
            <a:ext cx="10262350" cy="52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59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5E78E279-EF63-433B-B740-91F766D2294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38EE92B9-2D10-4786-9A46-52AD4ABD354F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7DBACE07-8BD0-4046-A8AF-B616C1DEC9B8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0F87850-FDCC-4916-BBAF-1AEA7EDB3715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E6E85BE0-70E1-48FE-AC75-A941BE365109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84CCC70-3CC2-4A44-A8DF-9B9DF0A5CFD8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D023878-9707-4E95-BBEB-70272F593BDC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꼬꼬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닭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-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사라짐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57A495D-CF76-40AB-B5CC-A49F21B7F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553" y="1115136"/>
            <a:ext cx="5151116" cy="55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35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꼬꼬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닭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-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사라짐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60559E5-4EE4-4B53-AEB7-F52121B9CF6D}"/>
              </a:ext>
            </a:extLst>
          </p:cNvPr>
          <p:cNvSpPr txBox="1"/>
          <p:nvPr/>
        </p:nvSpPr>
        <p:spPr>
          <a:xfrm>
            <a:off x="2474350" y="1820852"/>
            <a:ext cx="89762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닭이 총알을 맞았을 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닭이 사라지고 계란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후라이가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나타나게 하고 싶다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ChickenDestroy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작성한다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닭이 사라지면 계란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후라이가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나오도록 계란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후라이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프리팹을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저장하는 변수를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닭이 사라진 자리에 계란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후라이가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나오도록 닭 포지션을 저장하는 변수를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만약 닭과 충돌한 오브젝트가 총알이라면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닭이 사라지도록 하는 함수를 작성한다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닭이 사라진 위치에 계란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후라이가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등장하는 함수를 작성한다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닭 오브젝트에  작성한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ChickenDestroy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넣는다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닭과 총알이 충돌했을 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닭은 사라지고 그 위치에 계란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후라이가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등장한다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822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꼬꼬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닭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-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사라짐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07C7484-DBF0-4C46-BBF8-685DCB0FF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6" y="1465681"/>
            <a:ext cx="10253202" cy="516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27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5E78E279-EF63-433B-B740-91F766D2294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38EE92B9-2D10-4786-9A46-52AD4ABD354F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7DBACE07-8BD0-4046-A8AF-B616C1DEC9B8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0F87850-FDCC-4916-BBAF-1AEA7EDB3715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E6E85BE0-70E1-48FE-AC75-A941BE365109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84CCC70-3CC2-4A44-A8DF-9B9DF0A5CFD8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D023878-9707-4E95-BBEB-70272F593BDC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계란후라이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CCA61A7-0FDA-4B33-9570-DD5EDE25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413" y="1013064"/>
            <a:ext cx="5623368" cy="568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03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계란후라이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E92645-F6AF-439A-9419-CDDE44FFD39B}"/>
              </a:ext>
            </a:extLst>
          </p:cNvPr>
          <p:cNvSpPr txBox="1"/>
          <p:nvPr/>
        </p:nvSpPr>
        <p:spPr>
          <a:xfrm>
            <a:off x="1613240" y="2265425"/>
            <a:ext cx="95407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계란후라이를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먹었을 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계란후라이는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사라지고 왼쪽 상단의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계란후라이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스코어가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증가하게 하고 싶다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Egg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작성한다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Game Behavior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불러온다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닭이 사라진 자리에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계란후라이가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나오도록 닭 포지션을 저장하는 변수를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Game Behavior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적용되고 있는 게임 오브젝트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GameManager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Game Behavior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불러온다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639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계란후라이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E92645-F6AF-439A-9419-CDDE44FFD39B}"/>
              </a:ext>
            </a:extLst>
          </p:cNvPr>
          <p:cNvSpPr txBox="1"/>
          <p:nvPr/>
        </p:nvSpPr>
        <p:spPr>
          <a:xfrm>
            <a:off x="1852137" y="2438419"/>
            <a:ext cx="95407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만약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계란후라이와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충돌한 오브젝트가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계란후라이가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사라지도록 스크립트를 작성한다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Game Behavior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스크립트에서 작성한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계란후라이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스코어에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증가하도록 함수를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계란후라이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오브젝트에 작성한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Egg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넣는다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계란후라이를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먹었을 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계란후라이는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사라지고 왼쪽 상단의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계란후라이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스코어가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증가한다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418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계란후라이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4B0DE22-08AB-46BE-BD78-C94A3726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5" y="1431770"/>
            <a:ext cx="10072828" cy="50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20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5E78E279-EF63-433B-B740-91F766D2294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38EE92B9-2D10-4786-9A46-52AD4ABD354F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7DBACE07-8BD0-4046-A8AF-B616C1DEC9B8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0F87850-FDCC-4916-BBAF-1AEA7EDB3715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E6E85BE0-70E1-48FE-AC75-A941BE365109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84CCC70-3CC2-4A44-A8DF-9B9DF0A5CFD8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D023878-9707-4E95-BBEB-70272F593BDC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파머씨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농장 주인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3A32510-8840-4C54-839C-3EA50E565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733" y="1030994"/>
            <a:ext cx="5518534" cy="566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6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87CD165C-B958-47AB-A036-EB88C5737A16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6C1C16CC-404F-4FCC-AEB0-DB1867D05C45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3AF903AD-DD55-4D43-B6C3-E8B83F440E1B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A0E5C01-E626-495D-AA14-5794F3410178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43EF3230-9924-4EE6-8DFF-475A81842617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931992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B9254AC-4318-4B5B-A03C-9BE1ED640588}"/>
              </a:ext>
            </a:extLst>
          </p:cNvPr>
          <p:cNvSpPr txBox="1"/>
          <p:nvPr/>
        </p:nvSpPr>
        <p:spPr>
          <a:xfrm>
            <a:off x="1421402" y="452275"/>
            <a:ext cx="436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C1B3281-3901-4ED1-A548-6B32CECE14FC}"/>
              </a:ext>
            </a:extLst>
          </p:cNvPr>
          <p:cNvSpPr txBox="1"/>
          <p:nvPr/>
        </p:nvSpPr>
        <p:spPr>
          <a:xfrm>
            <a:off x="1442637" y="841246"/>
            <a:ext cx="375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 의도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D8503FC-A27B-4595-A4F9-01B639BF5A82}"/>
              </a:ext>
            </a:extLst>
          </p:cNvPr>
          <p:cNvSpPr txBox="1"/>
          <p:nvPr/>
        </p:nvSpPr>
        <p:spPr>
          <a:xfrm>
            <a:off x="3512015" y="1953978"/>
            <a:ext cx="213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Ⅰ. For All Ages</a:t>
            </a:r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16E9EBF-5941-42FA-8286-84202BC0C0D5}"/>
              </a:ext>
            </a:extLst>
          </p:cNvPr>
          <p:cNvSpPr txBox="1"/>
          <p:nvPr/>
        </p:nvSpPr>
        <p:spPr>
          <a:xfrm>
            <a:off x="2827165" y="2471628"/>
            <a:ext cx="28231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평화로운 목장을 배경으로 한 캐쥬얼 게임으로 전 연령이 </a:t>
            </a:r>
            <a:endParaRPr lang="en-US" altLang="ko-KR" sz="16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즐길 수 있는 모바일 게임을 </a:t>
            </a:r>
            <a:endParaRPr lang="en-US" altLang="ko-KR" sz="16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만들고자 함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16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B06DBCB-BFDD-456E-8E19-08EC36D7CBD3}"/>
              </a:ext>
            </a:extLst>
          </p:cNvPr>
          <p:cNvSpPr txBox="1"/>
          <p:nvPr/>
        </p:nvSpPr>
        <p:spPr>
          <a:xfrm>
            <a:off x="6398417" y="1950156"/>
            <a:ext cx="29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Ⅱ. Easy to control</a:t>
            </a:r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54E6106-4508-48C8-8C6B-183BDE6AA9E2}"/>
              </a:ext>
            </a:extLst>
          </p:cNvPr>
          <p:cNvSpPr txBox="1"/>
          <p:nvPr/>
        </p:nvSpPr>
        <p:spPr>
          <a:xfrm>
            <a:off x="6447426" y="2471628"/>
            <a:ext cx="29790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비교적 손쉬운 컨트롤 방식으로</a:t>
            </a:r>
            <a:endParaRPr lang="en-US" altLang="ko-KR" sz="16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쉽고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편안하게 게임을 만들어</a:t>
            </a:r>
            <a:endParaRPr lang="en-US" altLang="ko-KR" sz="16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접근성을 높이고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유저들에게</a:t>
            </a:r>
            <a:endParaRPr lang="en-US" altLang="ko-KR" sz="16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친근하게 다가가고자 함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FF6A713-6ACE-44D0-B21F-93244C811B5D}"/>
              </a:ext>
            </a:extLst>
          </p:cNvPr>
          <p:cNvSpPr txBox="1"/>
          <p:nvPr/>
        </p:nvSpPr>
        <p:spPr>
          <a:xfrm>
            <a:off x="3450184" y="4062884"/>
            <a:ext cx="213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Ⅲ. Mission</a:t>
            </a:r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94527AA-9756-44BF-ABE1-4DDBCFA6C97B}"/>
              </a:ext>
            </a:extLst>
          </p:cNvPr>
          <p:cNvSpPr txBox="1"/>
          <p:nvPr/>
        </p:nvSpPr>
        <p:spPr>
          <a:xfrm>
            <a:off x="2827164" y="4544637"/>
            <a:ext cx="28231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게임의 시작과 동시에</a:t>
            </a:r>
            <a:endParaRPr lang="en-US" altLang="ko-KR" sz="16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유저들에게 미션을 중간중간</a:t>
            </a:r>
            <a:endParaRPr lang="en-US" altLang="ko-KR" sz="16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제공해 지속적인 흥미를</a:t>
            </a:r>
            <a:endParaRPr lang="en-US" altLang="ko-KR" sz="16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유발하고자 함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16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6A4C5906-D924-4AAD-ABE9-809D3822566C}"/>
              </a:ext>
            </a:extLst>
          </p:cNvPr>
          <p:cNvCxnSpPr>
            <a:cxnSpLocks/>
          </p:cNvCxnSpPr>
          <p:nvPr/>
        </p:nvCxnSpPr>
        <p:spPr>
          <a:xfrm>
            <a:off x="970959" y="3752491"/>
            <a:ext cx="10096108" cy="0"/>
          </a:xfrm>
          <a:prstGeom prst="line">
            <a:avLst/>
          </a:prstGeom>
          <a:ln w="12700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021DA752-314F-48AD-99C5-A2D7A1468D68}"/>
              </a:ext>
            </a:extLst>
          </p:cNvPr>
          <p:cNvCxnSpPr>
            <a:cxnSpLocks/>
          </p:cNvCxnSpPr>
          <p:nvPr/>
        </p:nvCxnSpPr>
        <p:spPr>
          <a:xfrm>
            <a:off x="6024866" y="1837783"/>
            <a:ext cx="1" cy="4006837"/>
          </a:xfrm>
          <a:prstGeom prst="line">
            <a:avLst/>
          </a:prstGeom>
          <a:ln w="12700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E338486-9BD2-4109-B90E-23E5EEE89694}"/>
              </a:ext>
            </a:extLst>
          </p:cNvPr>
          <p:cNvSpPr txBox="1"/>
          <p:nvPr/>
        </p:nvSpPr>
        <p:spPr>
          <a:xfrm>
            <a:off x="6445483" y="4061449"/>
            <a:ext cx="324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Ⅳ. Hunting + Escape</a:t>
            </a:r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E921940-C821-4CA4-96B9-2AC4F4697D80}"/>
              </a:ext>
            </a:extLst>
          </p:cNvPr>
          <p:cNvSpPr txBox="1"/>
          <p:nvPr/>
        </p:nvSpPr>
        <p:spPr>
          <a:xfrm>
            <a:off x="6447426" y="4541288"/>
            <a:ext cx="3139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꼬꼬를 사냥하고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파머씨를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피해 농장을 탈출하는 두 가지 요소를 접목시킨 새로운 유형의 게임을 만들고자 함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5E1D326F-6EBA-41C7-B6D0-56899156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1190" y1="14650" x2="21190" y2="14650"/>
                        <a14:foregroundMark x1="10781" y1="80573" x2="10781" y2="80573"/>
                        <a14:foregroundMark x1="28625" y1="72611" x2="28625" y2="72611"/>
                        <a14:foregroundMark x1="73606" y1="64013" x2="73606" y2="64013"/>
                        <a14:foregroundMark x1="63197" y1="71656" x2="63197" y2="71656"/>
                        <a14:foregroundMark x1="72491" y1="79936" x2="72491" y2="79936"/>
                        <a14:foregroundMark x1="81413" y1="72293" x2="81413" y2="72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649" y="1837783"/>
            <a:ext cx="1365878" cy="159437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49BAC9F1-3B89-43B8-931F-C3F4BE995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8" b="89937" l="5526" r="90000">
                        <a14:foregroundMark x1="17895" y1="54088" x2="17895" y2="54088"/>
                        <a14:foregroundMark x1="18947" y1="61950" x2="18947" y2="61950"/>
                        <a14:foregroundMark x1="5526" y1="67925" x2="5526" y2="67925"/>
                        <a14:foregroundMark x1="15789" y1="86164" x2="15789" y2="86164"/>
                        <a14:foregroundMark x1="38158" y1="47484" x2="38158" y2="47484"/>
                        <a14:foregroundMark x1="30000" y1="49686" x2="30000" y2="49686"/>
                        <a14:foregroundMark x1="59211" y1="33333" x2="59211" y2="33333"/>
                        <a14:foregroundMark x1="62105" y1="34906" x2="62105" y2="34906"/>
                        <a14:foregroundMark x1="81579" y1="22327" x2="81579" y2="22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70" y="1887527"/>
            <a:ext cx="1712394" cy="1433003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xmlns="" id="{CD956764-911C-4CE6-A717-6AE14DB8AD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22" b="94633" l="9346" r="90187">
                        <a14:foregroundMark x1="63551" y1="28814" x2="63551" y2="28814"/>
                        <a14:foregroundMark x1="88785" y1="29944" x2="88785" y2="29944"/>
                        <a14:foregroundMark x1="90187" y1="83898" x2="90187" y2="83898"/>
                        <a14:foregroundMark x1="61215" y1="94915" x2="61215" y2="94915"/>
                        <a14:foregroundMark x1="41589" y1="94915" x2="41589" y2="94915"/>
                        <a14:foregroundMark x1="51402" y1="9322" x2="51402" y2="9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47" y="3944423"/>
            <a:ext cx="1027957" cy="170045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xmlns="" id="{25CB1ED1-3144-497C-9A1B-8417C05EB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02" b="91262" l="5484" r="95484">
                        <a14:foregroundMark x1="5806" y1="61812" x2="5806" y2="61812"/>
                        <a14:foregroundMark x1="78065" y1="33657" x2="78065" y2="33657"/>
                        <a14:foregroundMark x1="60645" y1="5825" x2="60645" y2="5825"/>
                        <a14:foregroundMark x1="91935" y1="59547" x2="91935" y2="59547"/>
                        <a14:foregroundMark x1="95484" y1="64401" x2="95484" y2="64401"/>
                        <a14:foregroundMark x1="37742" y1="91262" x2="37742" y2="912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090" y="4061449"/>
            <a:ext cx="1537064" cy="15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22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파머씨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농장 주인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3B20C76-613B-438C-8230-BB6B22FED2A7}"/>
              </a:ext>
            </a:extLst>
          </p:cNvPr>
          <p:cNvSpPr txBox="1"/>
          <p:nvPr/>
        </p:nvSpPr>
        <p:spPr>
          <a:xfrm>
            <a:off x="2822710" y="1723977"/>
            <a:ext cx="710675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농장 주인이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따라오도록 하고 싶다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FarmerMove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작성한다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농장 주인이 나오는 위치 리스트를 저장하는 변수를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움직임 변수를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농장 주인의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NavMeshAgent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agent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변수를 만들어준다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Game Behavior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불러온다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농장 주인 애니메이션 사용을 위한 변수를 정의해 준다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농장 주인이 가지고 있는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NavMeshAgent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agent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불러온다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움직임을 불러온다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3917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파머씨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농장 주인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3B20C76-613B-438C-8230-BB6B22FED2A7}"/>
              </a:ext>
            </a:extLst>
          </p:cNvPr>
          <p:cNvSpPr txBox="1"/>
          <p:nvPr/>
        </p:nvSpPr>
        <p:spPr>
          <a:xfrm>
            <a:off x="3053369" y="2028778"/>
            <a:ext cx="71067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Game Behavior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불러온다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농장 주인 애니메이션을 불러온다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Player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위치를 따라가도록 함수 코드를 작성한다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만약 범위 내에 감지된 대상이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- false : 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애니메이션을 실행하지 않는다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- true 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설정한 농장 주인 애니메이션을 실행한다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농장 주인이 등장하면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농장 주인이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감지하여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따라다닌다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5249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파머씨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농장 주인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003CBA8-1DA9-43AC-BD32-97EDACE2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23" y="1537994"/>
            <a:ext cx="10133724" cy="508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23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5E78E279-EF63-433B-B740-91F766D2294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38EE92B9-2D10-4786-9A46-52AD4ABD354F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7DBACE07-8BD0-4046-A8AF-B616C1DEC9B8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0F87850-FDCC-4916-BBAF-1AEA7EDB3715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E6E85BE0-70E1-48FE-AC75-A941BE365109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84CCC70-3CC2-4A44-A8DF-9B9DF0A5CFD8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D023878-9707-4E95-BBEB-70272F593BDC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GUI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설정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E4C330B-A550-4C7C-9325-924B04BB3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915"/>
          <a:stretch/>
        </p:blipFill>
        <p:spPr>
          <a:xfrm>
            <a:off x="1396507" y="1382746"/>
            <a:ext cx="4650641" cy="52690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355C0CFD-FE72-4A85-8692-B92F867A7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62"/>
          <a:stretch/>
        </p:blipFill>
        <p:spPr>
          <a:xfrm>
            <a:off x="6450341" y="1604682"/>
            <a:ext cx="4650641" cy="504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11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B60769E-98A0-4370-8B28-2EAAAD5A3908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GUI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설정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470112C-38AC-437A-80C3-05BE1D5B1833}"/>
              </a:ext>
            </a:extLst>
          </p:cNvPr>
          <p:cNvSpPr txBox="1"/>
          <p:nvPr/>
        </p:nvSpPr>
        <p:spPr>
          <a:xfrm>
            <a:off x="2961473" y="1711134"/>
            <a:ext cx="76200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체력을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-&gt;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만약 체력이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이라면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-&gt; Scene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 바에 나올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labelText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문장을 입력한다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-&gt;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메시지 박스가 나오도록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계란후라이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스코어를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-&gt;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만약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계란후라이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스코어가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이상이라면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-&gt; Scene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 바에 나올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labelText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문장을 입력한다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-&gt;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농장 주인이 나타나도록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/ 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탈출구와 탈출구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이펙트가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함께 나오도록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5111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B60769E-98A0-4370-8B28-2EAAAD5A3908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GUI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설정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470112C-38AC-437A-80C3-05BE1D5B1833}"/>
              </a:ext>
            </a:extLst>
          </p:cNvPr>
          <p:cNvSpPr txBox="1"/>
          <p:nvPr/>
        </p:nvSpPr>
        <p:spPr>
          <a:xfrm>
            <a:off x="2788479" y="1875892"/>
            <a:ext cx="76200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체력과 스코어를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Scene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왼쪽 상단에 뜨게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하고싶다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미션 알림을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Scene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 바에 뜨게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하고싶다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GameBehavior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작성한다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글자가 나오도록 문자 변수를 정의한다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메시지 박스를 불러오기 위한 변수를 정의한다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농장 주인 게임 오브젝트를 저장하기 위한 변수를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탈출구를 저장하기 위한 변수를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탈출구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이펙트를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저장하기 위한 변수를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0218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B60769E-98A0-4370-8B28-2EAAAD5A3908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GUI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설정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470112C-38AC-437A-80C3-05BE1D5B1833}"/>
              </a:ext>
            </a:extLst>
          </p:cNvPr>
          <p:cNvSpPr txBox="1"/>
          <p:nvPr/>
        </p:nvSpPr>
        <p:spPr>
          <a:xfrm>
            <a:off x="2960519" y="2349810"/>
            <a:ext cx="805033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게임을 시작할 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농장 주인이 나타나지 않도록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탈출구와 탈출구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이펙트가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나타나지 않도록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Scene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상단에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체력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이라는 사각형 박스를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Scene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상담에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계란후라이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사각형 박스를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Scene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이전에 설정한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labelText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나오도록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1006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B60769E-98A0-4370-8B28-2EAAAD5A3908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GUI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설정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470112C-38AC-437A-80C3-05BE1D5B1833}"/>
              </a:ext>
            </a:extLst>
          </p:cNvPr>
          <p:cNvSpPr txBox="1"/>
          <p:nvPr/>
        </p:nvSpPr>
        <p:spPr>
          <a:xfrm>
            <a:off x="2573341" y="2012059"/>
            <a:ext cx="80503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만약 메시지 박스가 나온다면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메시지 박스에 나올 메시지를 설정하고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버튼을 눌렀을 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게임을 다시 시작할 수 있도록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Scene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전환한다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게임을 시작할 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Player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체력과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계란후라이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스코어가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Scene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왼쪽 상단 박스에 뜬다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Scene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하단에는 설정한 텍스트 메시지가 나타난다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체력이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되면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메시지 박스가 나온다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메시지 박스를 클릭하면 새로운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Scene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전환된다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만약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계란후라이를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모으는 미션을 성공하면 농장 주인과 탈출구가 등장한다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7356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90820D9-373E-43F1-B98D-9AA2B67E9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5" y="1537994"/>
            <a:ext cx="10244238" cy="50051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C304EB2-9EC0-4E5A-8A08-BC6E61152883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GUI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설정 </a:t>
            </a:r>
          </a:p>
        </p:txBody>
      </p:sp>
    </p:spTree>
    <p:extLst>
      <p:ext uri="{BB962C8B-B14F-4D97-AF65-F5344CB8AC3E}">
        <p14:creationId xmlns:p14="http://schemas.microsoft.com/office/powerpoint/2010/main" val="1393833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5E78E279-EF63-433B-B740-91F766D2294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38EE92B9-2D10-4786-9A46-52AD4ABD354F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7DBACE07-8BD0-4046-A8AF-B616C1DEC9B8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0F87850-FDCC-4916-BBAF-1AEA7EDB3715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E6E85BE0-70E1-48FE-AC75-A941BE365109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84CCC70-3CC2-4A44-A8DF-9B9DF0A5CFD8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D023878-9707-4E95-BBEB-70272F593BDC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탈출구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CFD739C-9234-4DA5-922F-FA846B8B6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53" y="1149023"/>
            <a:ext cx="5670656" cy="544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5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6D9C7F56-D73D-4248-8229-807592E14B31}"/>
              </a:ext>
            </a:extLst>
          </p:cNvPr>
          <p:cNvGrpSpPr/>
          <p:nvPr/>
        </p:nvGrpSpPr>
        <p:grpSpPr>
          <a:xfrm>
            <a:off x="2203458" y="5999265"/>
            <a:ext cx="7854215" cy="369332"/>
            <a:chOff x="2203458" y="6067099"/>
            <a:chExt cx="7854215" cy="30149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2FA58FF2-DD27-415A-866D-333785BC5E15}"/>
                </a:ext>
              </a:extLst>
            </p:cNvPr>
            <p:cNvSpPr/>
            <p:nvPr/>
          </p:nvSpPr>
          <p:spPr>
            <a:xfrm>
              <a:off x="2498103" y="6068073"/>
              <a:ext cx="7266861" cy="298519"/>
            </a:xfrm>
            <a:prstGeom prst="rect">
              <a:avLst/>
            </a:prstGeom>
            <a:solidFill>
              <a:srgbClr val="FCD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xmlns="" id="{8ACD86CB-4B83-45B0-888A-99E1EC923D27}"/>
                </a:ext>
              </a:extLst>
            </p:cNvPr>
            <p:cNvSpPr/>
            <p:nvPr/>
          </p:nvSpPr>
          <p:spPr>
            <a:xfrm rot="16200000">
              <a:off x="2201523" y="6069034"/>
              <a:ext cx="298518" cy="294647"/>
            </a:xfrm>
            <a:prstGeom prst="rtTriangle">
              <a:avLst/>
            </a:prstGeom>
            <a:solidFill>
              <a:srgbClr val="FCD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각 삼각형 41">
              <a:extLst>
                <a:ext uri="{FF2B5EF4-FFF2-40B4-BE49-F238E27FC236}">
                  <a16:creationId xmlns:a16="http://schemas.microsoft.com/office/drawing/2014/main" xmlns="" id="{F23137DD-52EB-4306-A6DB-3FC8F48343DE}"/>
                </a:ext>
              </a:extLst>
            </p:cNvPr>
            <p:cNvSpPr/>
            <p:nvPr/>
          </p:nvSpPr>
          <p:spPr>
            <a:xfrm rot="5400000">
              <a:off x="9761091" y="6072014"/>
              <a:ext cx="298518" cy="294647"/>
            </a:xfrm>
            <a:prstGeom prst="rtTriangle">
              <a:avLst/>
            </a:prstGeom>
            <a:solidFill>
              <a:srgbClr val="FCD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87CD165C-B958-47AB-A036-EB88C5737A16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6C1C16CC-404F-4FCC-AEB0-DB1867D05C45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3AF903AD-DD55-4D43-B6C3-E8B83F440E1B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A0E5C01-E626-495D-AA14-5794F3410178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43EF3230-9924-4EE6-8DFF-475A81842617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931992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B9254AC-4318-4B5B-A03C-9BE1ED640588}"/>
              </a:ext>
            </a:extLst>
          </p:cNvPr>
          <p:cNvSpPr txBox="1"/>
          <p:nvPr/>
        </p:nvSpPr>
        <p:spPr>
          <a:xfrm>
            <a:off x="1421402" y="452275"/>
            <a:ext cx="436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C1B3281-3901-4ED1-A548-6B32CECE14FC}"/>
              </a:ext>
            </a:extLst>
          </p:cNvPr>
          <p:cNvSpPr txBox="1"/>
          <p:nvPr/>
        </p:nvSpPr>
        <p:spPr>
          <a:xfrm>
            <a:off x="1442637" y="841246"/>
            <a:ext cx="375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유저 타겟</a:t>
            </a:r>
          </a:p>
        </p:txBody>
      </p:sp>
      <p:pic>
        <p:nvPicPr>
          <p:cNvPr id="25" name="Picture 0">
            <a:extLst>
              <a:ext uri="{FF2B5EF4-FFF2-40B4-BE49-F238E27FC236}">
                <a16:creationId xmlns:a16="http://schemas.microsoft.com/office/drawing/2014/main" xmlns="" id="{4BEED45A-4A80-47F0-A077-7D31BAA41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14" y="1593289"/>
            <a:ext cx="3759200" cy="262946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xmlns="" id="{6D6B8D43-824B-4EAF-9737-8310A3349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09" y="1593290"/>
            <a:ext cx="3759200" cy="262946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xmlns="" id="{D832BBE4-E095-4B62-8DEC-86FCCFF200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71"/>
          <a:stretch/>
        </p:blipFill>
        <p:spPr>
          <a:xfrm>
            <a:off x="8316204" y="1593291"/>
            <a:ext cx="3311410" cy="262946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7896B6-34ED-45FC-A4C0-04582F0CA0AF}"/>
              </a:ext>
            </a:extLst>
          </p:cNvPr>
          <p:cNvSpPr txBox="1"/>
          <p:nvPr/>
        </p:nvSpPr>
        <p:spPr>
          <a:xfrm>
            <a:off x="6977691" y="6550953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rgbClr val="95959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출처 </a:t>
            </a:r>
            <a:r>
              <a:rPr lang="en-US" altLang="ko-KR" sz="1200">
                <a:solidFill>
                  <a:srgbClr val="95959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mobile Index, App Ape </a:t>
            </a:r>
            <a:endParaRPr lang="ko-KR" altLang="en-US" sz="1200">
              <a:solidFill>
                <a:srgbClr val="95959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AF69DBA-E136-451C-89A1-407A7BC48E66}"/>
              </a:ext>
            </a:extLst>
          </p:cNvPr>
          <p:cNvSpPr/>
          <p:nvPr/>
        </p:nvSpPr>
        <p:spPr>
          <a:xfrm>
            <a:off x="871630" y="3629320"/>
            <a:ext cx="485075" cy="339365"/>
          </a:xfrm>
          <a:prstGeom prst="rect">
            <a:avLst/>
          </a:prstGeom>
          <a:noFill/>
          <a:ln w="38100">
            <a:solidFill>
              <a:srgbClr val="FCD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BDBD109B-09A0-407C-81C4-C3A32570C4F5}"/>
              </a:ext>
            </a:extLst>
          </p:cNvPr>
          <p:cNvSpPr/>
          <p:nvPr/>
        </p:nvSpPr>
        <p:spPr>
          <a:xfrm>
            <a:off x="5491362" y="2028731"/>
            <a:ext cx="452486" cy="783770"/>
          </a:xfrm>
          <a:prstGeom prst="rect">
            <a:avLst/>
          </a:prstGeom>
          <a:noFill/>
          <a:ln w="38100">
            <a:solidFill>
              <a:srgbClr val="FCD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C8F1A20B-72EA-46D0-B0D8-1977CCBA937C}"/>
              </a:ext>
            </a:extLst>
          </p:cNvPr>
          <p:cNvSpPr/>
          <p:nvPr/>
        </p:nvSpPr>
        <p:spPr>
          <a:xfrm>
            <a:off x="8346600" y="2671079"/>
            <a:ext cx="744232" cy="3265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FFA8D03E-D9AF-4B1D-B8D9-BDD858D1D395}"/>
              </a:ext>
            </a:extLst>
          </p:cNvPr>
          <p:cNvSpPr/>
          <p:nvPr/>
        </p:nvSpPr>
        <p:spPr>
          <a:xfrm>
            <a:off x="8954824" y="2319062"/>
            <a:ext cx="744232" cy="3265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64A69A78-6578-4767-8F3F-3AE6DF687F16}"/>
              </a:ext>
            </a:extLst>
          </p:cNvPr>
          <p:cNvSpPr/>
          <p:nvPr/>
        </p:nvSpPr>
        <p:spPr>
          <a:xfrm>
            <a:off x="9568491" y="2130330"/>
            <a:ext cx="744232" cy="3265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8615CB9F-930C-430D-8988-16667D84752B}"/>
              </a:ext>
            </a:extLst>
          </p:cNvPr>
          <p:cNvSpPr/>
          <p:nvPr/>
        </p:nvSpPr>
        <p:spPr>
          <a:xfrm>
            <a:off x="10188812" y="2752110"/>
            <a:ext cx="744232" cy="3265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6E031AA2-368A-4B7B-8CA4-AC07B634CF26}"/>
              </a:ext>
            </a:extLst>
          </p:cNvPr>
          <p:cNvSpPr txBox="1"/>
          <p:nvPr/>
        </p:nvSpPr>
        <p:spPr>
          <a:xfrm>
            <a:off x="1786714" y="4517965"/>
            <a:ext cx="86185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Ⅴ 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모바일 게임 이용자 수가 남성에 비해 여성의 수가 높다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algn="ctr"/>
            <a:endParaRPr lang="en-US" altLang="ko-KR" sz="16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Ⅴ 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캐쥬얼 장르는 전체 모바일 게임 이용자들에게 꾸준한 인기를 끌고 있다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algn="ctr"/>
            <a:endParaRPr lang="en-US" altLang="ko-KR" sz="16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Ⅴ 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 연령대를 아우러 여성 이용자들의 캐주얼 장르에 대한 관심은 큰 비율을 차지하고 있다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en-US" altLang="ko-KR" sz="16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B389674-9096-42B8-98C5-08FFB65B4FF0}"/>
              </a:ext>
            </a:extLst>
          </p:cNvPr>
          <p:cNvSpPr txBox="1"/>
          <p:nvPr/>
        </p:nvSpPr>
        <p:spPr>
          <a:xfrm>
            <a:off x="2447843" y="6022022"/>
            <a:ext cx="758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게임을 이용하는 전 연령대의 여성 이용자들을 주요 타겟으로 한다</a:t>
            </a:r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0709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탈출구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BA39EFC-A4DE-42EC-A20F-D5B36016C7A2}"/>
              </a:ext>
            </a:extLst>
          </p:cNvPr>
          <p:cNvSpPr txBox="1"/>
          <p:nvPr/>
        </p:nvSpPr>
        <p:spPr>
          <a:xfrm>
            <a:off x="2815697" y="2290226"/>
            <a:ext cx="580914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탈출구를 벗어나면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Scene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전환되게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하고싶다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Exit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작성한다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만약 탈출구와 충돌한 오브젝트가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다른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Scene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전환되는 함수 코드를 작성한다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탈출구 오브젝트에 이전에 작성한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Exit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넣는다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Player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탈출구를 벗어나면 다른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Scene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전환된다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046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F5BF3D-6B77-4A22-B519-CD180845A150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탈출구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A518316-9CC7-4258-91BE-B60A1609D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23" y="1504107"/>
            <a:ext cx="10142689" cy="496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053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5E78E279-EF63-433B-B740-91F766D2294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38EE92B9-2D10-4786-9A46-52AD4ABD354F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7DBACE07-8BD0-4046-A8AF-B616C1DEC9B8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0F87850-FDCC-4916-BBAF-1AEA7EDB3715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E6E85BE0-70E1-48FE-AC75-A941BE365109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84CCC70-3CC2-4A44-A8DF-9B9DF0A5CFD8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D023878-9707-4E95-BBEB-70272F593BDC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Scene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전환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CF96ED2-530A-41F0-AB78-63F357A20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950" y="1293430"/>
            <a:ext cx="6140099" cy="51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01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BA39EFC-A4DE-42EC-A20F-D5B36016C7A2}"/>
              </a:ext>
            </a:extLst>
          </p:cNvPr>
          <p:cNvSpPr txBox="1"/>
          <p:nvPr/>
        </p:nvSpPr>
        <p:spPr>
          <a:xfrm>
            <a:off x="2833236" y="1833026"/>
            <a:ext cx="6525528" cy="396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버튼을 눌렀을 때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새로운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Scene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전환되게 하고싶다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 새로운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Scene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생성한다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Hierarchy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내의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Create Empty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GameObject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생성한다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Retry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작성한다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 버튼을 눌렀을 때 생기는 변수를 설정한다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ㆍ새로운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Scene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전환 코드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Game Object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앞서 작성한 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Retry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넣는다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ㆍ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Scene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화면에 나타나는 버튼을 눌렀을 때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새로운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Scene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전환된다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0818C86-1E0C-4634-87F8-D8854ADCC996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Scene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전환 </a:t>
            </a:r>
          </a:p>
        </p:txBody>
      </p:sp>
    </p:spTree>
    <p:extLst>
      <p:ext uri="{BB962C8B-B14F-4D97-AF65-F5344CB8AC3E}">
        <p14:creationId xmlns:p14="http://schemas.microsoft.com/office/powerpoint/2010/main" val="23821341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025E580-D0E8-4BE2-BBB5-DCCA9EFE5747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Scene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전환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16D2EF97-2C07-4587-86B3-DAEBD11B3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76" y="1682400"/>
            <a:ext cx="10103012" cy="464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30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39160D7-0003-4E05-AA36-77665CB900ED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ADACFEC3-6466-4F3A-B144-C82179C0EE4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17CBE218-880F-416E-A61F-60CEA9CEDADF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544A76-362A-4F06-ABF3-DE11B42ED5B1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E486EB3-E4BA-4E6F-96B0-F131FFC63C4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26F34-9697-4744-9FBB-95B9BEC00819}"/>
              </a:ext>
            </a:extLst>
          </p:cNvPr>
          <p:cNvSpPr txBox="1"/>
          <p:nvPr/>
        </p:nvSpPr>
        <p:spPr>
          <a:xfrm>
            <a:off x="1421401" y="452275"/>
            <a:ext cx="62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및 순서도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025E580-D0E8-4BE2-BBB5-DCCA9EFE5747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생성된 파일들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80451CD-E3DC-47DB-AE3E-1C42CC4C2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5" y="1470212"/>
            <a:ext cx="10262167" cy="493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09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03B059B-5012-40DF-A7B8-5AD15B1F24F8}"/>
              </a:ext>
            </a:extLst>
          </p:cNvPr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xmlns="" id="{C8B30560-6239-4C2D-B177-CFCED597986A}"/>
              </a:ext>
            </a:extLst>
          </p:cNvPr>
          <p:cNvSpPr/>
          <p:nvPr/>
        </p:nvSpPr>
        <p:spPr>
          <a:xfrm>
            <a:off x="3140206" y="2083915"/>
            <a:ext cx="1354180" cy="1252213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xmlns="" id="{10000FC3-D738-4339-94FB-7E4569C8B4B9}"/>
              </a:ext>
            </a:extLst>
          </p:cNvPr>
          <p:cNvSpPr/>
          <p:nvPr/>
        </p:nvSpPr>
        <p:spPr>
          <a:xfrm>
            <a:off x="3199482" y="2124045"/>
            <a:ext cx="1251005" cy="1170357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xmlns="" id="{E5F63C1A-8B2C-409D-8666-E2A8BD7EA8B7}"/>
              </a:ext>
            </a:extLst>
          </p:cNvPr>
          <p:cNvSpPr/>
          <p:nvPr/>
        </p:nvSpPr>
        <p:spPr>
          <a:xfrm>
            <a:off x="3239521" y="2164175"/>
            <a:ext cx="1169871" cy="1092757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EB4895-9FB6-45F2-8306-784E71099538}"/>
              </a:ext>
            </a:extLst>
          </p:cNvPr>
          <p:cNvSpPr txBox="1"/>
          <p:nvPr/>
        </p:nvSpPr>
        <p:spPr>
          <a:xfrm>
            <a:off x="3236514" y="2395639"/>
            <a:ext cx="1146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40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9DB16A3-CE99-4381-B911-8874BD20999B}"/>
              </a:ext>
            </a:extLst>
          </p:cNvPr>
          <p:cNvSpPr txBox="1"/>
          <p:nvPr/>
        </p:nvSpPr>
        <p:spPr>
          <a:xfrm>
            <a:off x="4634627" y="2549527"/>
            <a:ext cx="571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게임 구현 모습</a:t>
            </a:r>
          </a:p>
        </p:txBody>
      </p:sp>
    </p:spTree>
    <p:extLst>
      <p:ext uri="{BB962C8B-B14F-4D97-AF65-F5344CB8AC3E}">
        <p14:creationId xmlns:p14="http://schemas.microsoft.com/office/powerpoint/2010/main" val="30263971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A5A9127-4D2B-4D24-A2C2-8527BCD1E2F6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13D48430-C1FE-4C11-8988-1C5AE2C214F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7926DE86-6A87-4DB4-B949-E85A4404AEB7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55024B9-06EC-4C38-A09F-BE225286657A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9862870-DC35-488F-BB82-1117F92CD6CB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DD99213-BEE5-43C3-9B81-A4C9548D6485}"/>
              </a:ext>
            </a:extLst>
          </p:cNvPr>
          <p:cNvSpPr txBox="1"/>
          <p:nvPr/>
        </p:nvSpPr>
        <p:spPr>
          <a:xfrm>
            <a:off x="1421402" y="452275"/>
            <a:ext cx="2989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게임 구현 모습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6F2ED5F-11AB-4D3A-8097-F5C6D222511F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방법 및 실제 구현 모습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DC80F30-ADFB-41BC-8475-88041052553E}"/>
              </a:ext>
            </a:extLst>
          </p:cNvPr>
          <p:cNvSpPr txBox="1"/>
          <p:nvPr/>
        </p:nvSpPr>
        <p:spPr>
          <a:xfrm>
            <a:off x="3358527" y="2541220"/>
            <a:ext cx="5474946" cy="278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▶ 방향키와 마우스 왼쪽 버튼을 이용해 꼬꼬를 사냥한다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▶ 꼬꼬 사냥을 통해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계란후라이를 획득한다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▶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만약 꼬꼬와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이상 충돌하면 게임은 종료된다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▶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획득 후 나타난 파머씨를 피해 농장을 탈출한다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▶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만약 파머씨와 충돌하면 게임은 종료된다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6862127-A1D2-43BD-9E61-86A0F2C95C6B}"/>
              </a:ext>
            </a:extLst>
          </p:cNvPr>
          <p:cNvSpPr txBox="1"/>
          <p:nvPr/>
        </p:nvSpPr>
        <p:spPr>
          <a:xfrm>
            <a:off x="3944470" y="1721362"/>
            <a:ext cx="393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</a:t>
            </a:r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GAME RULE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</a:t>
            </a:r>
          </a:p>
        </p:txBody>
      </p:sp>
    </p:spTree>
    <p:extLst>
      <p:ext uri="{BB962C8B-B14F-4D97-AF65-F5344CB8AC3E}">
        <p14:creationId xmlns:p14="http://schemas.microsoft.com/office/powerpoint/2010/main" val="34046625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6CBCE81-FE68-421D-AC3B-596C7958B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18" y="1537994"/>
            <a:ext cx="7480299" cy="4663784"/>
          </a:xfrm>
          <a:prstGeom prst="rect">
            <a:avLst/>
          </a:prstGeom>
        </p:spPr>
      </p:pic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A5A9127-4D2B-4D24-A2C2-8527BCD1E2F6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13D48430-C1FE-4C11-8988-1C5AE2C214F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7926DE86-6A87-4DB4-B949-E85A4404AEB7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55024B9-06EC-4C38-A09F-BE225286657A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9862870-DC35-488F-BB82-1117F92CD6CB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DD99213-BEE5-43C3-9B81-A4C9548D6485}"/>
              </a:ext>
            </a:extLst>
          </p:cNvPr>
          <p:cNvSpPr txBox="1"/>
          <p:nvPr/>
        </p:nvSpPr>
        <p:spPr>
          <a:xfrm>
            <a:off x="1421402" y="452275"/>
            <a:ext cx="2989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게임 구현 모습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6F2ED5F-11AB-4D3A-8097-F5C6D222511F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방법 및 실제 구현 모습</a:t>
            </a:r>
          </a:p>
        </p:txBody>
      </p:sp>
    </p:spTree>
    <p:extLst>
      <p:ext uri="{BB962C8B-B14F-4D97-AF65-F5344CB8AC3E}">
        <p14:creationId xmlns:p14="http://schemas.microsoft.com/office/powerpoint/2010/main" val="3312230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A5A9127-4D2B-4D24-A2C2-8527BCD1E2F6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13D48430-C1FE-4C11-8988-1C5AE2C214F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7926DE86-6A87-4DB4-B949-E85A4404AEB7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55024B9-06EC-4C38-A09F-BE225286657A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9862870-DC35-488F-BB82-1117F92CD6CB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DD99213-BEE5-43C3-9B81-A4C9548D6485}"/>
              </a:ext>
            </a:extLst>
          </p:cNvPr>
          <p:cNvSpPr txBox="1"/>
          <p:nvPr/>
        </p:nvSpPr>
        <p:spPr>
          <a:xfrm>
            <a:off x="1421402" y="452275"/>
            <a:ext cx="2989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게임 구현 모습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6F2ED5F-11AB-4D3A-8097-F5C6D222511F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방법 및 실제 구현 모습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12" y="1537994"/>
            <a:ext cx="7989888" cy="487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47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87CD165C-B958-47AB-A036-EB88C5737A16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6C1C16CC-404F-4FCC-AEB0-DB1867D05C45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3AF903AD-DD55-4D43-B6C3-E8B83F440E1B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A0E5C01-E626-495D-AA14-5794F3410178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43EF3230-9924-4EE6-8DFF-475A81842617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931992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B9254AC-4318-4B5B-A03C-9BE1ED640588}"/>
              </a:ext>
            </a:extLst>
          </p:cNvPr>
          <p:cNvSpPr txBox="1"/>
          <p:nvPr/>
        </p:nvSpPr>
        <p:spPr>
          <a:xfrm>
            <a:off x="1421402" y="452275"/>
            <a:ext cx="436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C1B3281-3901-4ED1-A548-6B32CECE14FC}"/>
              </a:ext>
            </a:extLst>
          </p:cNvPr>
          <p:cNvSpPr txBox="1"/>
          <p:nvPr/>
        </p:nvSpPr>
        <p:spPr>
          <a:xfrm>
            <a:off x="1442637" y="841246"/>
            <a:ext cx="375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시나리오 및 컨셉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1BFCC7-3748-4EDF-A1CE-D6C1271339D7}"/>
              </a:ext>
            </a:extLst>
          </p:cNvPr>
          <p:cNvSpPr txBox="1"/>
          <p:nvPr/>
        </p:nvSpPr>
        <p:spPr>
          <a:xfrm>
            <a:off x="6333317" y="1857037"/>
            <a:ext cx="5129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계란후라이를 만들어내는 마법의 닭 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꼬꼬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유명한 </a:t>
            </a:r>
            <a:endParaRPr lang="en-US" altLang="ko-KR" sz="16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꼬꼬 농장에 사냥꾼 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주성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 침입한다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  <a:p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마구잡이로 꼬꼬들을 잡으며 계란후라이를 모으던 </a:t>
            </a:r>
            <a:endParaRPr lang="en-US" altLang="ko-KR" sz="16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주성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은 농장 주인인 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파머씨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에게 발각되고 마는데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 </a:t>
            </a:r>
          </a:p>
          <a:p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과연 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주성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은 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파머씨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피해 농장을 탈출할 수 있을까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</a:p>
        </p:txBody>
      </p:sp>
      <p:pic>
        <p:nvPicPr>
          <p:cNvPr id="11" name="그림 10" descr="텍스트, 하늘이(가) 표시된 사진&#10;&#10;자동 생성된 설명">
            <a:extLst>
              <a:ext uri="{FF2B5EF4-FFF2-40B4-BE49-F238E27FC236}">
                <a16:creationId xmlns:a16="http://schemas.microsoft.com/office/drawing/2014/main" xmlns="" id="{FCF0EEA3-D241-4E58-BD43-29977E83E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9" r="697"/>
          <a:stretch/>
        </p:blipFill>
        <p:spPr>
          <a:xfrm>
            <a:off x="814068" y="1430892"/>
            <a:ext cx="5091753" cy="3153206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8" name="그림 7" descr="텍스트, 하늘, 장난감, 리조트이(가) 표시된 사진&#10;&#10;자동 생성된 설명">
            <a:extLst>
              <a:ext uri="{FF2B5EF4-FFF2-40B4-BE49-F238E27FC236}">
                <a16:creationId xmlns:a16="http://schemas.microsoft.com/office/drawing/2014/main" xmlns="" id="{5694D494-4184-495D-8782-5AF4281D0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17" y="3558620"/>
            <a:ext cx="5091753" cy="3023586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BB86FF3-195E-4F9B-A2CC-5EF555CD8BD1}"/>
              </a:ext>
            </a:extLst>
          </p:cNvPr>
          <p:cNvSpPr txBox="1"/>
          <p:nvPr/>
        </p:nvSpPr>
        <p:spPr>
          <a:xfrm>
            <a:off x="890158" y="5115847"/>
            <a:ext cx="48918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꼬꼬를 사냥하고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농장을 벗어나려는 사냥꾼 컨셉을 </a:t>
            </a:r>
            <a:endParaRPr lang="en-US" altLang="ko-KR" sz="16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가진 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‘Egg Farm’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은 캐쥬얼풍의 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모바일 게임이다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  <a:p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광활한 마을을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배경으로 귀여운 캐릭터들이 </a:t>
            </a:r>
            <a:endParaRPr lang="en-US" altLang="ko-KR" sz="16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주어진 미션을 하나씩 완수하며 진행된다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endParaRPr lang="en-US" altLang="ko-KR" sz="16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0CF2C72-0FD1-4D16-867D-3B074D55D41D}"/>
              </a:ext>
            </a:extLst>
          </p:cNvPr>
          <p:cNvSpPr/>
          <p:nvPr/>
        </p:nvSpPr>
        <p:spPr>
          <a:xfrm>
            <a:off x="6227717" y="1621410"/>
            <a:ext cx="5150215" cy="1677971"/>
          </a:xfrm>
          <a:prstGeom prst="rect">
            <a:avLst/>
          </a:prstGeom>
          <a:noFill/>
          <a:ln w="19050">
            <a:solidFill>
              <a:srgbClr val="95959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AF5AD74-86A3-4E17-A850-051D2D500650}"/>
              </a:ext>
            </a:extLst>
          </p:cNvPr>
          <p:cNvSpPr txBox="1"/>
          <p:nvPr/>
        </p:nvSpPr>
        <p:spPr>
          <a:xfrm>
            <a:off x="6608189" y="1430892"/>
            <a:ext cx="14834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0">
                <a:solidFill>
                  <a:srgbClr val="FCD24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Scenario</a:t>
            </a:r>
            <a:endParaRPr lang="ko-KR" altLang="en-US">
              <a:solidFill>
                <a:srgbClr val="FCD24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0E3D483-C178-410E-9553-D891B6E1D33C}"/>
              </a:ext>
            </a:extLst>
          </p:cNvPr>
          <p:cNvSpPr/>
          <p:nvPr/>
        </p:nvSpPr>
        <p:spPr>
          <a:xfrm>
            <a:off x="814068" y="4865967"/>
            <a:ext cx="5016905" cy="1409407"/>
          </a:xfrm>
          <a:prstGeom prst="rect">
            <a:avLst/>
          </a:prstGeom>
          <a:noFill/>
          <a:ln w="19050">
            <a:solidFill>
              <a:srgbClr val="95959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FE2F5E6-71A6-4059-830B-4893C94DC362}"/>
              </a:ext>
            </a:extLst>
          </p:cNvPr>
          <p:cNvSpPr txBox="1"/>
          <p:nvPr/>
        </p:nvSpPr>
        <p:spPr>
          <a:xfrm>
            <a:off x="1102136" y="4669636"/>
            <a:ext cx="14834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CD2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Concept</a:t>
            </a:r>
            <a:endParaRPr lang="ko-KR" altLang="en-US">
              <a:solidFill>
                <a:srgbClr val="FCD24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9095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A5A9127-4D2B-4D24-A2C2-8527BCD1E2F6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13D48430-C1FE-4C11-8988-1C5AE2C214F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7926DE86-6A87-4DB4-B949-E85A4404AEB7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55024B9-06EC-4C38-A09F-BE225286657A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9862870-DC35-488F-BB82-1117F92CD6CB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DD99213-BEE5-43C3-9B81-A4C9548D6485}"/>
              </a:ext>
            </a:extLst>
          </p:cNvPr>
          <p:cNvSpPr txBox="1"/>
          <p:nvPr/>
        </p:nvSpPr>
        <p:spPr>
          <a:xfrm>
            <a:off x="1421402" y="452275"/>
            <a:ext cx="2989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게임 구현 모습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6F2ED5F-11AB-4D3A-8097-F5C6D222511F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방법 및 실제 구현 모습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12" y="1537994"/>
            <a:ext cx="7989888" cy="487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41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A5A9127-4D2B-4D24-A2C2-8527BCD1E2F6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13D48430-C1FE-4C11-8988-1C5AE2C214F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7926DE86-6A87-4DB4-B949-E85A4404AEB7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55024B9-06EC-4C38-A09F-BE225286657A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9862870-DC35-488F-BB82-1117F92CD6CB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DD99213-BEE5-43C3-9B81-A4C9548D6485}"/>
              </a:ext>
            </a:extLst>
          </p:cNvPr>
          <p:cNvSpPr txBox="1"/>
          <p:nvPr/>
        </p:nvSpPr>
        <p:spPr>
          <a:xfrm>
            <a:off x="1421402" y="452275"/>
            <a:ext cx="2989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게임 구현 모습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6F2ED5F-11AB-4D3A-8097-F5C6D222511F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방법 및 실제 구현 모습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66F5CD8A-A304-4564-9801-343A0EC6E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12" y="1537994"/>
            <a:ext cx="7989888" cy="486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16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A5A9127-4D2B-4D24-A2C2-8527BCD1E2F6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13D48430-C1FE-4C11-8988-1C5AE2C214F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7926DE86-6A87-4DB4-B949-E85A4404AEB7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55024B9-06EC-4C38-A09F-BE225286657A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9862870-DC35-488F-BB82-1117F92CD6CB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DD99213-BEE5-43C3-9B81-A4C9548D6485}"/>
              </a:ext>
            </a:extLst>
          </p:cNvPr>
          <p:cNvSpPr txBox="1"/>
          <p:nvPr/>
        </p:nvSpPr>
        <p:spPr>
          <a:xfrm>
            <a:off x="1421402" y="452275"/>
            <a:ext cx="2989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게임 구현 모습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6F2ED5F-11AB-4D3A-8097-F5C6D222511F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방법 및 실제 구현 모습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12" y="1537994"/>
            <a:ext cx="7989888" cy="487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655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2A5A9127-4D2B-4D24-A2C2-8527BCD1E2F6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13D48430-C1FE-4C11-8988-1C5AE2C214F6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7926DE86-6A87-4DB4-B949-E85A4404AEB7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55024B9-06EC-4C38-A09F-BE225286657A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9862870-DC35-488F-BB82-1117F92CD6CB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DD99213-BEE5-43C3-9B81-A4C9548D6485}"/>
              </a:ext>
            </a:extLst>
          </p:cNvPr>
          <p:cNvSpPr txBox="1"/>
          <p:nvPr/>
        </p:nvSpPr>
        <p:spPr>
          <a:xfrm>
            <a:off x="1421402" y="452275"/>
            <a:ext cx="2989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게임 구현 모습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6F2ED5F-11AB-4D3A-8097-F5C6D222511F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방법 및 실제 구현 모습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12" y="1537992"/>
            <a:ext cx="7989888" cy="487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641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03EF906-99BB-43D1-97FC-5F1AA95092A2}"/>
              </a:ext>
            </a:extLst>
          </p:cNvPr>
          <p:cNvSpPr txBox="1"/>
          <p:nvPr/>
        </p:nvSpPr>
        <p:spPr>
          <a:xfrm>
            <a:off x="3036364" y="3074427"/>
            <a:ext cx="5756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EF18D51-5760-477A-B588-7AEFC13E0E28}"/>
              </a:ext>
            </a:extLst>
          </p:cNvPr>
          <p:cNvSpPr txBox="1"/>
          <p:nvPr/>
        </p:nvSpPr>
        <p:spPr>
          <a:xfrm>
            <a:off x="99983" y="-101600"/>
            <a:ext cx="40021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Mobile 3D Game</a:t>
            </a:r>
            <a:endParaRPr lang="en-US" altLang="ko-KR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‘Egg Farm’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222AC8A-1CC8-4AE0-9AE4-6AE77ED33A7F}"/>
              </a:ext>
            </a:extLst>
          </p:cNvPr>
          <p:cNvSpPr txBox="1"/>
          <p:nvPr/>
        </p:nvSpPr>
        <p:spPr>
          <a:xfrm>
            <a:off x="8390317" y="5822835"/>
            <a:ext cx="3599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20160241 </a:t>
            </a:r>
            <a:r>
              <a:rPr lang="ko-KR" altLang="en-US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김미소</a:t>
            </a:r>
            <a:endParaRPr lang="en-US" altLang="ko-KR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20160247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오은주</a:t>
            </a:r>
            <a:endParaRPr lang="en-US" altLang="ko-KR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20160285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하주성</a:t>
            </a:r>
            <a:endParaRPr lang="en-US" altLang="ko-KR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612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xmlns="" id="{87CD165C-B958-47AB-A036-EB88C5737A16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6C1C16CC-404F-4FCC-AEB0-DB1867D05C45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3AF903AD-DD55-4D43-B6C3-E8B83F440E1B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A0E5C01-E626-495D-AA14-5794F3410178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43EF3230-9924-4EE6-8DFF-475A81842617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A36329E-A0D3-48C1-AF62-E45F198C58AF}"/>
              </a:ext>
            </a:extLst>
          </p:cNvPr>
          <p:cNvSpPr txBox="1"/>
          <p:nvPr/>
        </p:nvSpPr>
        <p:spPr>
          <a:xfrm>
            <a:off x="1421402" y="452275"/>
            <a:ext cx="436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BA08961-B027-4811-95C7-255DEB267F5A}"/>
              </a:ext>
            </a:extLst>
          </p:cNvPr>
          <p:cNvSpPr txBox="1"/>
          <p:nvPr/>
        </p:nvSpPr>
        <p:spPr>
          <a:xfrm>
            <a:off x="1442637" y="841246"/>
            <a:ext cx="375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주요 콘텐츠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xmlns="" id="{D4CF2483-886B-4E66-8D7A-0902B7B86DE3}"/>
              </a:ext>
            </a:extLst>
          </p:cNvPr>
          <p:cNvSpPr/>
          <p:nvPr/>
        </p:nvSpPr>
        <p:spPr>
          <a:xfrm>
            <a:off x="1396507" y="1870882"/>
            <a:ext cx="2340000" cy="2340000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xmlns="" id="{781FADFC-C268-4D16-B564-9E2AD0C5A954}"/>
              </a:ext>
            </a:extLst>
          </p:cNvPr>
          <p:cNvSpPr/>
          <p:nvPr/>
        </p:nvSpPr>
        <p:spPr>
          <a:xfrm>
            <a:off x="3161254" y="3492537"/>
            <a:ext cx="2340000" cy="2340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xmlns="" id="{CA6A492A-21E7-49DE-A653-7AF2DA61499B}"/>
              </a:ext>
            </a:extLst>
          </p:cNvPr>
          <p:cNvSpPr/>
          <p:nvPr/>
        </p:nvSpPr>
        <p:spPr>
          <a:xfrm>
            <a:off x="4926000" y="1865921"/>
            <a:ext cx="2340000" cy="2340000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xmlns="" id="{A2A2C85C-2D14-4BE4-9521-8708C69909F3}"/>
              </a:ext>
            </a:extLst>
          </p:cNvPr>
          <p:cNvSpPr/>
          <p:nvPr/>
        </p:nvSpPr>
        <p:spPr>
          <a:xfrm>
            <a:off x="6690747" y="3488253"/>
            <a:ext cx="2340000" cy="2340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xmlns="" id="{1B6A6956-2D7F-4B87-8644-E33D2C181758}"/>
              </a:ext>
            </a:extLst>
          </p:cNvPr>
          <p:cNvSpPr/>
          <p:nvPr/>
        </p:nvSpPr>
        <p:spPr>
          <a:xfrm>
            <a:off x="8455493" y="1865921"/>
            <a:ext cx="2340000" cy="2340000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1401DDF-0C3E-4A3C-BEB0-7706FBD328C0}"/>
              </a:ext>
            </a:extLst>
          </p:cNvPr>
          <p:cNvSpPr txBox="1"/>
          <p:nvPr/>
        </p:nvSpPr>
        <p:spPr>
          <a:xfrm>
            <a:off x="1652107" y="224632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 미션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DA7A68E-38D3-4EB5-B1B8-B2ECEE3B238D}"/>
              </a:ext>
            </a:extLst>
          </p:cNvPr>
          <p:cNvSpPr txBox="1"/>
          <p:nvPr/>
        </p:nvSpPr>
        <p:spPr>
          <a:xfrm>
            <a:off x="5181600" y="22512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카운팅 박스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434F346-173C-4537-9E21-E98534D8A39F}"/>
              </a:ext>
            </a:extLst>
          </p:cNvPr>
          <p:cNvSpPr txBox="1"/>
          <p:nvPr/>
        </p:nvSpPr>
        <p:spPr>
          <a:xfrm>
            <a:off x="8711093" y="224632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귀여운 캐릭터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1828643-6AA3-4E19-B3EB-3018D924CBB1}"/>
              </a:ext>
            </a:extLst>
          </p:cNvPr>
          <p:cNvSpPr txBox="1"/>
          <p:nvPr/>
        </p:nvSpPr>
        <p:spPr>
          <a:xfrm>
            <a:off x="3414746" y="383658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메시지 박스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40E8F1C-6E97-4263-80A6-224166F025E8}"/>
              </a:ext>
            </a:extLst>
          </p:cNvPr>
          <p:cNvSpPr txBox="1"/>
          <p:nvPr/>
        </p:nvSpPr>
        <p:spPr>
          <a:xfrm>
            <a:off x="1652107" y="2777375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레이블 텍스트를 이용해 유저들에게 미션을 준다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261B886-5AA9-49AF-BF6B-761C1AC58B98}"/>
              </a:ext>
            </a:extLst>
          </p:cNvPr>
          <p:cNvSpPr txBox="1"/>
          <p:nvPr/>
        </p:nvSpPr>
        <p:spPr>
          <a:xfrm>
            <a:off x="4967927" y="2681919"/>
            <a:ext cx="22561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유저가 획득한</a:t>
            </a:r>
            <a:endParaRPr lang="en-US" altLang="ko-KR" sz="160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계란후라이 수</a:t>
            </a:r>
            <a:r>
              <a:rPr lang="en-US" altLang="ko-KR" sz="160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유저의 남은 체력 등을 보여주는 카운팅 박스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5130712-2563-47BF-83FB-CF5CDE6997C7}"/>
              </a:ext>
            </a:extLst>
          </p:cNvPr>
          <p:cNvSpPr txBox="1"/>
          <p:nvPr/>
        </p:nvSpPr>
        <p:spPr>
          <a:xfrm>
            <a:off x="8497419" y="2789135"/>
            <a:ext cx="2256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주성</a:t>
            </a:r>
            <a:r>
              <a:rPr lang="en-US" altLang="ko-KR" sz="16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’, ‘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파머씨</a:t>
            </a:r>
            <a:r>
              <a:rPr lang="en-US" altLang="ko-KR" sz="16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‘, ‘</a:t>
            </a:r>
            <a:r>
              <a:rPr lang="ko-KR" altLang="en-US" sz="16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꼬꼬</a:t>
            </a:r>
            <a:r>
              <a:rPr lang="en-US" altLang="ko-KR" sz="16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‘ </a:t>
            </a:r>
            <a:r>
              <a:rPr lang="ko-KR" altLang="en-US" sz="16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등</a:t>
            </a:r>
            <a:endParaRPr lang="en-US" altLang="ko-KR" sz="16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유저들의 시선을 끄는</a:t>
            </a:r>
            <a:endParaRPr lang="en-US" altLang="ko-KR" sz="16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귀여운 캐릭터들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AF7C2C3-8CF4-4512-B993-35B4B1FC600B}"/>
              </a:ext>
            </a:extLst>
          </p:cNvPr>
          <p:cNvSpPr txBox="1"/>
          <p:nvPr/>
        </p:nvSpPr>
        <p:spPr>
          <a:xfrm>
            <a:off x="6946347" y="383658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사냥 </a:t>
            </a:r>
            <a:r>
              <a:rPr lang="en-US" altLang="ko-KR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 </a:t>
            </a:r>
            <a:r>
              <a:rPr lang="ko-KR" alt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탈출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8910539-8519-40A1-810E-8FE1DF3E7DAC}"/>
              </a:ext>
            </a:extLst>
          </p:cNvPr>
          <p:cNvSpPr txBox="1"/>
          <p:nvPr/>
        </p:nvSpPr>
        <p:spPr>
          <a:xfrm>
            <a:off x="3326313" y="4298857"/>
            <a:ext cx="2005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메시지 박스를 통한</a:t>
            </a:r>
            <a:endParaRPr lang="en-US" altLang="ko-KR" sz="160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스토리 진행으로</a:t>
            </a:r>
            <a:endParaRPr lang="en-US" altLang="ko-KR" sz="160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유저들의 게임 진행을 원활하게 한다 </a:t>
            </a:r>
            <a:r>
              <a:rPr lang="en-US" altLang="ko-KR" sz="160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endParaRPr lang="ko-KR" altLang="en-US" sz="160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F96D232-12F3-422D-B85A-D86891E9A6B7}"/>
              </a:ext>
            </a:extLst>
          </p:cNvPr>
          <p:cNvSpPr txBox="1"/>
          <p:nvPr/>
        </p:nvSpPr>
        <p:spPr>
          <a:xfrm>
            <a:off x="6731866" y="4411467"/>
            <a:ext cx="225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두 가지 유형의 게임을 결합해 유저들의 흥미를 유발한다</a:t>
            </a:r>
          </a:p>
        </p:txBody>
      </p:sp>
    </p:spTree>
    <p:extLst>
      <p:ext uri="{BB962C8B-B14F-4D97-AF65-F5344CB8AC3E}">
        <p14:creationId xmlns:p14="http://schemas.microsoft.com/office/powerpoint/2010/main" val="2621864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03B059B-5012-40DF-A7B8-5AD15B1F24F8}"/>
              </a:ext>
            </a:extLst>
          </p:cNvPr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xmlns="" id="{C8B30560-6239-4C2D-B177-CFCED597986A}"/>
              </a:ext>
            </a:extLst>
          </p:cNvPr>
          <p:cNvSpPr/>
          <p:nvPr/>
        </p:nvSpPr>
        <p:spPr>
          <a:xfrm>
            <a:off x="3140206" y="2083915"/>
            <a:ext cx="1354180" cy="1252213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xmlns="" id="{10000FC3-D738-4339-94FB-7E4569C8B4B9}"/>
              </a:ext>
            </a:extLst>
          </p:cNvPr>
          <p:cNvSpPr/>
          <p:nvPr/>
        </p:nvSpPr>
        <p:spPr>
          <a:xfrm>
            <a:off x="3199482" y="2124045"/>
            <a:ext cx="1251005" cy="1170357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xmlns="" id="{E5F63C1A-8B2C-409D-8666-E2A8BD7EA8B7}"/>
              </a:ext>
            </a:extLst>
          </p:cNvPr>
          <p:cNvSpPr/>
          <p:nvPr/>
        </p:nvSpPr>
        <p:spPr>
          <a:xfrm>
            <a:off x="3239521" y="2164175"/>
            <a:ext cx="1169871" cy="1092757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EB4895-9FB6-45F2-8306-784E71099538}"/>
              </a:ext>
            </a:extLst>
          </p:cNvPr>
          <p:cNvSpPr txBox="1"/>
          <p:nvPr/>
        </p:nvSpPr>
        <p:spPr>
          <a:xfrm>
            <a:off x="3236514" y="2395639"/>
            <a:ext cx="1146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40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7F3AF7E-2732-4CA3-AA80-4E6A89F78DAF}"/>
              </a:ext>
            </a:extLst>
          </p:cNvPr>
          <p:cNvSpPr txBox="1"/>
          <p:nvPr/>
        </p:nvSpPr>
        <p:spPr>
          <a:xfrm>
            <a:off x="4634627" y="2549527"/>
            <a:ext cx="4989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43064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0DB8CEEA-C63D-4D7D-8A4A-A05A0175DBD9}"/>
              </a:ext>
            </a:extLst>
          </p:cNvPr>
          <p:cNvSpPr/>
          <p:nvPr/>
        </p:nvSpPr>
        <p:spPr>
          <a:xfrm>
            <a:off x="788932" y="1838960"/>
            <a:ext cx="2731506" cy="2109027"/>
          </a:xfrm>
          <a:prstGeom prst="rect">
            <a:avLst/>
          </a:prstGeom>
          <a:solidFill>
            <a:srgbClr val="FCD2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xmlns="" id="{003D960C-9961-4802-8CFB-974F912C7471}"/>
              </a:ext>
            </a:extLst>
          </p:cNvPr>
          <p:cNvSpPr/>
          <p:nvPr/>
        </p:nvSpPr>
        <p:spPr>
          <a:xfrm>
            <a:off x="431929" y="330684"/>
            <a:ext cx="1000125" cy="962745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xmlns="" id="{24030D3B-A6A0-460A-B5AA-CE47780FE5BD}"/>
              </a:ext>
            </a:extLst>
          </p:cNvPr>
          <p:cNvSpPr/>
          <p:nvPr/>
        </p:nvSpPr>
        <p:spPr>
          <a:xfrm>
            <a:off x="462940" y="361505"/>
            <a:ext cx="933567" cy="89965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xmlns="" id="{180A6A09-798E-4B12-B537-E36B234C8C59}"/>
              </a:ext>
            </a:extLst>
          </p:cNvPr>
          <p:cNvSpPr/>
          <p:nvPr/>
        </p:nvSpPr>
        <p:spPr>
          <a:xfrm>
            <a:off x="490379" y="392898"/>
            <a:ext cx="876689" cy="839701"/>
          </a:xfrm>
          <a:prstGeom prst="flowChartConnector">
            <a:avLst/>
          </a:prstGeom>
          <a:solidFill>
            <a:srgbClr val="FCD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28DC16-CB7B-4851-8CC9-9DE8E8C76B67}"/>
              </a:ext>
            </a:extLst>
          </p:cNvPr>
          <p:cNvSpPr txBox="1"/>
          <p:nvPr/>
        </p:nvSpPr>
        <p:spPr>
          <a:xfrm>
            <a:off x="509614" y="530361"/>
            <a:ext cx="84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3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69152903-08BE-4AF0-B8D1-B4ECB91409DF}"/>
              </a:ext>
            </a:extLst>
          </p:cNvPr>
          <p:cNvCxnSpPr>
            <a:cxnSpLocks/>
          </p:cNvCxnSpPr>
          <p:nvPr/>
        </p:nvCxnSpPr>
        <p:spPr>
          <a:xfrm flipV="1">
            <a:off x="943715" y="0"/>
            <a:ext cx="0" cy="330684"/>
          </a:xfrm>
          <a:prstGeom prst="line">
            <a:avLst/>
          </a:prstGeom>
          <a:ln w="19050">
            <a:solidFill>
              <a:srgbClr val="FCD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219FEF2-29DF-402C-864C-250319544C59}"/>
              </a:ext>
            </a:extLst>
          </p:cNvPr>
          <p:cNvSpPr/>
          <p:nvPr/>
        </p:nvSpPr>
        <p:spPr>
          <a:xfrm>
            <a:off x="788932" y="1838960"/>
            <a:ext cx="5463018" cy="4218054"/>
          </a:xfrm>
          <a:prstGeom prst="rect">
            <a:avLst/>
          </a:prstGeom>
          <a:noFill/>
          <a:ln w="38100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86D5419C-9849-4859-9E7C-B351E400C458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3520441" y="1838960"/>
            <a:ext cx="0" cy="4218054"/>
          </a:xfrm>
          <a:prstGeom prst="line">
            <a:avLst/>
          </a:prstGeom>
          <a:ln w="38100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8ED035CC-3550-46A5-821B-CDD52EBA2D3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788932" y="3947987"/>
            <a:ext cx="5463018" cy="0"/>
          </a:xfrm>
          <a:prstGeom prst="line">
            <a:avLst/>
          </a:prstGeom>
          <a:ln w="38100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F465090-0476-4904-B3F9-5F53E723CE3C}"/>
              </a:ext>
            </a:extLst>
          </p:cNvPr>
          <p:cNvSpPr txBox="1"/>
          <p:nvPr/>
        </p:nvSpPr>
        <p:spPr>
          <a:xfrm>
            <a:off x="3982748" y="3352622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에셋 수집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9A8F31C-9CA0-4B2B-8BF4-75DB36A590BE}"/>
              </a:ext>
            </a:extLst>
          </p:cNvPr>
          <p:cNvSpPr txBox="1"/>
          <p:nvPr/>
        </p:nvSpPr>
        <p:spPr>
          <a:xfrm>
            <a:off x="1236210" y="5457591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작업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E3164BC-985B-4C53-827E-DD8632D61FD2}"/>
              </a:ext>
            </a:extLst>
          </p:cNvPr>
          <p:cNvSpPr txBox="1"/>
          <p:nvPr/>
        </p:nvSpPr>
        <p:spPr>
          <a:xfrm>
            <a:off x="3967719" y="5464182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구현 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386C34BA-48FC-4F41-B271-50AA2E7348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45" b="89971" l="9774" r="89975">
                        <a14:foregroundMark x1="29825" y1="64602" x2="29825" y2="64602"/>
                        <a14:foregroundMark x1="39599" y1="9735" x2="39599" y2="9735"/>
                        <a14:foregroundMark x1="53885" y1="9145" x2="53885" y2="9145"/>
                        <a14:foregroundMark x1="15789" y1="34808" x2="15789" y2="34808"/>
                        <a14:foregroundMark x1="19799" y1="35398" x2="19799" y2="35398"/>
                        <a14:foregroundMark x1="38596" y1="9735" x2="38596" y2="9735"/>
                        <a14:foregroundMark x1="38847" y1="9145" x2="38847" y2="9145"/>
                        <a14:foregroundMark x1="70927" y1="69027" x2="70927" y2="69027"/>
                        <a14:foregroundMark x1="79950" y1="32448" x2="79950" y2="32448"/>
                        <a14:foregroundMark x1="75940" y1="35398" x2="75940" y2="35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253" y="2034215"/>
            <a:ext cx="1346554" cy="114406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1A15096D-9B2A-4600-B150-51E0A220C9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47" b="89544" l="6017" r="89685">
                        <a14:foregroundMark x1="50716" y1="9115" x2="50716" y2="9115"/>
                        <a14:foregroundMark x1="29799" y1="18231" x2="29799" y2="18231"/>
                        <a14:foregroundMark x1="39542" y1="19839" x2="39542" y2="19839"/>
                        <a14:foregroundMark x1="49284" y1="18499" x2="49284" y2="18499"/>
                        <a14:foregroundMark x1="55014" y1="19839" x2="55014" y2="19839"/>
                        <a14:foregroundMark x1="59599" y1="26542" x2="59599" y2="26542"/>
                        <a14:foregroundMark x1="59885" y1="32708" x2="59885" y2="32708"/>
                        <a14:foregroundMark x1="49570" y1="31903" x2="49570" y2="31903"/>
                        <a14:foregroundMark x1="49570" y1="27078" x2="49570" y2="27078"/>
                        <a14:foregroundMark x1="40974" y1="26273" x2="40974" y2="26273"/>
                        <a14:foregroundMark x1="34957" y1="26273" x2="34957" y2="26273"/>
                        <a14:foregroundMark x1="35817" y1="32172" x2="35817" y2="32172"/>
                        <a14:foregroundMark x1="40974" y1="32172" x2="40974" y2="32172"/>
                        <a14:foregroundMark x1="75072" y1="44772" x2="75072" y2="44772"/>
                        <a14:foregroundMark x1="6017" y1="69169" x2="6017" y2="69169"/>
                        <a14:foregroundMark x1="11461" y1="73190" x2="11461" y2="73190"/>
                        <a14:foregroundMark x1="12034" y1="75871" x2="12034" y2="75871"/>
                        <a14:foregroundMark x1="12034" y1="80697" x2="12034" y2="80697"/>
                        <a14:foregroundMark x1="10888" y1="84718" x2="10888" y2="84718"/>
                        <a14:foregroundMark x1="17192" y1="85255" x2="17192" y2="85255"/>
                        <a14:foregroundMark x1="16905" y1="81769" x2="16905" y2="81769"/>
                        <a14:foregroundMark x1="16905" y1="76676" x2="16905" y2="76676"/>
                        <a14:foregroundMark x1="17479" y1="72386" x2="17479" y2="72386"/>
                        <a14:foregroundMark x1="22923" y1="72386" x2="22923" y2="72386"/>
                        <a14:foregroundMark x1="23496" y1="76676" x2="23496" y2="76676"/>
                        <a14:foregroundMark x1="23496" y1="81233" x2="23496" y2="81233"/>
                        <a14:foregroundMark x1="28653" y1="81501" x2="28653" y2="81501"/>
                        <a14:foregroundMark x1="28653" y1="77212" x2="28653" y2="77212"/>
                        <a14:foregroundMark x1="29513" y1="72922" x2="29513" y2="72922"/>
                        <a14:foregroundMark x1="35817" y1="71850" x2="35817" y2="71850"/>
                        <a14:foregroundMark x1="35530" y1="76139" x2="35530" y2="76139"/>
                        <a14:foregroundMark x1="35244" y1="80161" x2="35244" y2="80161"/>
                        <a14:foregroundMark x1="40974" y1="80161" x2="40974" y2="80161"/>
                        <a14:foregroundMark x1="41547" y1="77480" x2="41547" y2="77480"/>
                        <a14:foregroundMark x1="41547" y1="73727" x2="41547" y2="73727"/>
                        <a14:foregroundMark x1="46705" y1="72386" x2="46705" y2="72386"/>
                        <a14:foregroundMark x1="47278" y1="76676" x2="47278" y2="76676"/>
                        <a14:foregroundMark x1="46418" y1="81501" x2="46418" y2="81501"/>
                        <a14:foregroundMark x1="53009" y1="73727" x2="53009" y2="73727"/>
                        <a14:foregroundMark x1="52722" y1="77212" x2="52722" y2="77212"/>
                        <a14:foregroundMark x1="53009" y1="80965" x2="53009" y2="80965"/>
                        <a14:foregroundMark x1="53009" y1="85523" x2="53009" y2="85523"/>
                        <a14:foregroundMark x1="89685" y1="76676" x2="89685" y2="76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29" y="4221088"/>
            <a:ext cx="1062335" cy="113539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E457BEB-E581-4B8F-B2CD-FFAA92E85021}"/>
              </a:ext>
            </a:extLst>
          </p:cNvPr>
          <p:cNvSpPr txBox="1"/>
          <p:nvPr/>
        </p:nvSpPr>
        <p:spPr>
          <a:xfrm>
            <a:off x="1251239" y="3352622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기획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2F3D24A6-5947-475A-8B8A-5E2B535CC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1008" y1="18824" x2="21008" y2="18824"/>
                        <a14:foregroundMark x1="79272" y1="18824" x2="79272" y2="18824"/>
                        <a14:foregroundMark x1="74790" y1="45098" x2="74790" y2="45098"/>
                        <a14:foregroundMark x1="66106" y1="49020" x2="66106" y2="49020"/>
                        <a14:foregroundMark x1="57983" y1="55294" x2="57983" y2="55294"/>
                        <a14:foregroundMark x1="29412" y1="52157" x2="29412" y2="52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685" y="4192113"/>
            <a:ext cx="1601689" cy="114406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49D2C378-0F10-479C-89FC-FCC350DD1E7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94" b="89844" l="8919" r="90000">
                        <a14:foregroundMark x1="45946" y1="8854" x2="45946" y2="8854"/>
                        <a14:foregroundMark x1="44324" y1="43750" x2="44324" y2="43750"/>
                        <a14:foregroundMark x1="8919" y1="58073" x2="8919" y2="58073"/>
                        <a14:foregroundMark x1="54865" y1="54427" x2="54865" y2="54427"/>
                        <a14:foregroundMark x1="89730" y1="59635" x2="89730" y2="59635"/>
                        <a14:foregroundMark x1="64865" y1="60677" x2="64865" y2="60677"/>
                        <a14:foregroundMark x1="62162" y1="79948" x2="62162" y2="79948"/>
                        <a14:foregroundMark x1="55676" y1="79167" x2="55676" y2="79167"/>
                        <a14:foregroundMark x1="50000" y1="81510" x2="50000" y2="81510"/>
                        <a14:foregroundMark x1="44595" y1="80469" x2="44595" y2="80469"/>
                        <a14:foregroundMark x1="39730" y1="80469" x2="39730" y2="80469"/>
                        <a14:foregroundMark x1="34595" y1="81771" x2="34595" y2="81771"/>
                        <a14:backgroundMark x1="63514" y1="61719" x2="63514" y2="6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240" y="1979222"/>
            <a:ext cx="1235503" cy="128225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CB66EF10-B138-422E-8CAD-4D528E00612D}"/>
              </a:ext>
            </a:extLst>
          </p:cNvPr>
          <p:cNvSpPr txBox="1"/>
          <p:nvPr/>
        </p:nvSpPr>
        <p:spPr>
          <a:xfrm>
            <a:off x="6495222" y="3752732"/>
            <a:ext cx="53216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∨ 2D / 3D,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모험형 </a:t>
            </a:r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헌팅형 등 게임의 기본적인 </a:t>
            </a:r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포멧을 정한다</a:t>
            </a:r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∨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구체적인 시나리오와 캐릭터 디자인</a:t>
            </a:r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컨셉을</a:t>
            </a:r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구상한다</a:t>
            </a:r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∨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실제 게임이 시장에 출시됐을때 가져야 할 </a:t>
            </a:r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차별성 </a:t>
            </a:r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강점 등을 고려한다</a:t>
            </a:r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6C2141C-A918-4E38-BD64-3653400007B2}"/>
              </a:ext>
            </a:extLst>
          </p:cNvPr>
          <p:cNvSpPr txBox="1"/>
          <p:nvPr/>
        </p:nvSpPr>
        <p:spPr>
          <a:xfrm>
            <a:off x="1421402" y="452275"/>
            <a:ext cx="5181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‘Egg Farm’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과정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C54D8F0-D6E2-4291-95C0-970075F0273E}"/>
              </a:ext>
            </a:extLst>
          </p:cNvPr>
          <p:cNvSpPr txBox="1"/>
          <p:nvPr/>
        </p:nvSpPr>
        <p:spPr>
          <a:xfrm>
            <a:off x="1442637" y="841246"/>
            <a:ext cx="427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기획 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에셋 수집 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 작업 </a:t>
            </a:r>
            <a:r>
              <a:rPr lang="en-US" altLang="ko-KR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400">
                <a:solidFill>
                  <a:srgbClr val="AAAA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구현</a:t>
            </a:r>
          </a:p>
        </p:txBody>
      </p:sp>
      <p:pic>
        <p:nvPicPr>
          <p:cNvPr id="11" name="그림 10" descr="클립아트, 장난감이(가) 표시된 사진&#10;&#10;자동 생성된 설명">
            <a:extLst>
              <a:ext uri="{FF2B5EF4-FFF2-40B4-BE49-F238E27FC236}">
                <a16:creationId xmlns:a16="http://schemas.microsoft.com/office/drawing/2014/main" xmlns="" id="{04E6D7C4-EDFB-48A5-AFCF-93C4293A29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218" y="1616399"/>
            <a:ext cx="3098186" cy="17185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1AFD7B5-2CA9-4816-823D-D8F2981C3F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408" y="1398648"/>
            <a:ext cx="2154029" cy="21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29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2717</Words>
  <Application>Microsoft Office PowerPoint</Application>
  <PresentationFormat>와이드스크린</PresentationFormat>
  <Paragraphs>457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3" baseType="lpstr">
      <vt:lpstr>Arial</vt:lpstr>
      <vt:lpstr>맑은 고딕</vt:lpstr>
      <vt:lpstr>나눔스퀘어_ac</vt:lpstr>
      <vt:lpstr>G마켓 산스 TTF Bold</vt:lpstr>
      <vt:lpstr>나눔스퀘어_ac Bold</vt:lpstr>
      <vt:lpstr>나눔스퀘어_ac Light</vt:lpstr>
      <vt:lpstr>G마켓 산스 TTF Medium</vt:lpstr>
      <vt:lpstr>G마켓 산스 TTF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Kimmiso</dc:creator>
  <cp:lastModifiedBy>Microsoft 계정</cp:lastModifiedBy>
  <cp:revision>114</cp:revision>
  <dcterms:created xsi:type="dcterms:W3CDTF">2021-05-17T01:08:50Z</dcterms:created>
  <dcterms:modified xsi:type="dcterms:W3CDTF">2021-05-21T14:59:31Z</dcterms:modified>
</cp:coreProperties>
</file>